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vml" ContentType="application/vnd.openxmlformats-officedocument.vmlDrawing"/>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Default Extension="bin" ContentType="application/vnd.openxmlformats-officedocument.oleObject"/>
  <Override PartName="/ppt/notesSlides/notesSlide1.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83" r:id="rId3"/>
    <p:sldId id="288" r:id="rId4"/>
    <p:sldId id="263" r:id="rId5"/>
    <p:sldId id="264" r:id="rId6"/>
    <p:sldId id="265" r:id="rId7"/>
    <p:sldId id="266" r:id="rId8"/>
    <p:sldId id="284" r:id="rId9"/>
    <p:sldId id="287" r:id="rId10"/>
    <p:sldId id="285" r:id="rId11"/>
    <p:sldId id="286" r:id="rId12"/>
    <p:sldId id="271" r:id="rId13"/>
    <p:sldId id="270" r:id="rId14"/>
    <p:sldId id="282" r:id="rId15"/>
    <p:sldId id="267" r:id="rId16"/>
    <p:sldId id="273" r:id="rId17"/>
    <p:sldId id="274" r:id="rId18"/>
    <p:sldId id="275" r:id="rId19"/>
    <p:sldId id="276" r:id="rId20"/>
    <p:sldId id="277" r:id="rId21"/>
    <p:sldId id="278" r:id="rId22"/>
    <p:sldId id="279" r:id="rId23"/>
    <p:sldId id="280" r:id="rId24"/>
    <p:sldId id="281" r:id="rId25"/>
    <p:sldId id="272"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000" autoAdjust="0"/>
    <p:restoredTop sz="94660" autoAdjust="0"/>
  </p:normalViewPr>
  <p:slideViewPr>
    <p:cSldViewPr snapToGrid="0">
      <p:cViewPr>
        <p:scale>
          <a:sx n="50" d="100"/>
          <a:sy n="50" d="100"/>
        </p:scale>
        <p:origin x="-966" y="-510"/>
      </p:cViewPr>
      <p:guideLst>
        <p:guide orient="horz" pos="2160"/>
        <p:guide pos="3840"/>
      </p:guideLst>
    </p:cSldViewPr>
  </p:slideViewPr>
  <p:outlineViewPr>
    <p:cViewPr>
      <p:scale>
        <a:sx n="33" d="100"/>
        <a:sy n="33" d="100"/>
      </p:scale>
      <p:origin x="48" y="0"/>
    </p:cViewPr>
  </p:outlin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media/image1.png>
</file>

<file path=ppt/media/image10.jpe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7CA169F-E4A4-453C-9D31-3056B015B8DF}" type="datetimeFigureOut">
              <a:rPr lang="en-IN" smtClean="0"/>
              <a:pPr/>
              <a:t>08-04-2020</a:t>
            </a:fld>
            <a:endParaRPr lang="en-IN"/>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28967DE-3239-4C05-9284-795F99A618E8}" type="slidenum">
              <a:rPr lang="en-IN" smtClean="0"/>
              <a:pPr/>
              <a:t>‹#›</a:t>
            </a:fld>
            <a:endParaRPr lang="en-IN"/>
          </a:p>
        </p:txBody>
      </p:sp>
    </p:spTree>
    <p:extLst>
      <p:ext uri="{BB962C8B-B14F-4D97-AF65-F5344CB8AC3E}">
        <p14:creationId xmlns:p14="http://schemas.microsoft.com/office/powerpoint/2010/main" xmlns="" val="3365695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Resize="1"/>
          </p:cNvSpPr>
          <p:nvPr>
            <p:ph type="sldImg"/>
          </p:nvPr>
        </p:nvSpPr>
        <p:spPr>
          <a:solidFill>
            <a:srgbClr val="729FCF"/>
          </a:solidFill>
          <a:ln w="25400">
            <a:solidFill>
              <a:srgbClr val="3465A4"/>
            </a:solidFill>
            <a:prstDash val="solid"/>
          </a:ln>
        </p:spPr>
      </p:sp>
      <p:sp>
        <p:nvSpPr>
          <p:cNvPr id="3" name=" 2"/>
          <p:cNvSpPr txBox="1">
            <a:spLocks noGrp="1"/>
          </p:cNvSpPr>
          <p:nvPr>
            <p:ph type="body" sz="quarter" idx="1"/>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0EED98F-2FED-49F6-893F-E6B51D1C0F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xmlns="" id="{7CDDDAF6-5725-48E5-9BD5-B83ED8C0AD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xmlns="" id="{27DF48D9-7A17-4C74-87C2-307DEDE68019}"/>
              </a:ext>
            </a:extLst>
          </p:cNvPr>
          <p:cNvSpPr>
            <a:spLocks noGrp="1"/>
          </p:cNvSpPr>
          <p:nvPr>
            <p:ph type="dt" sz="half" idx="10"/>
          </p:nvPr>
        </p:nvSpPr>
        <p:spPr/>
        <p:txBody>
          <a:bodyPr/>
          <a:lstStyle/>
          <a:p>
            <a:fld id="{EB758926-6035-4443-BA1C-F5EA4B84BEDA}" type="datetimeFigureOut">
              <a:rPr lang="en-IN" smtClean="0"/>
              <a:pPr/>
              <a:t>08-04-2020</a:t>
            </a:fld>
            <a:endParaRPr lang="en-IN"/>
          </a:p>
        </p:txBody>
      </p:sp>
      <p:sp>
        <p:nvSpPr>
          <p:cNvPr id="5" name="Footer Placeholder 4">
            <a:extLst>
              <a:ext uri="{FF2B5EF4-FFF2-40B4-BE49-F238E27FC236}">
                <a16:creationId xmlns:a16="http://schemas.microsoft.com/office/drawing/2014/main" xmlns="" id="{7AE5F6A1-3824-43A9-A5BC-A52C49EF03D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81844A0D-E4E7-4E94-A63A-EFE170A92734}"/>
              </a:ext>
            </a:extLst>
          </p:cNvPr>
          <p:cNvSpPr>
            <a:spLocks noGrp="1"/>
          </p:cNvSpPr>
          <p:nvPr>
            <p:ph type="sldNum" sz="quarter" idx="12"/>
          </p:nvPr>
        </p:nvSpPr>
        <p:spPr/>
        <p:txBody>
          <a:bodyPr/>
          <a:lstStyle/>
          <a:p>
            <a:fld id="{EC516C07-8D2D-4CBB-B474-6BAEE02D91F7}" type="slidenum">
              <a:rPr lang="en-IN" smtClean="0"/>
              <a:pPr/>
              <a:t>‹#›</a:t>
            </a:fld>
            <a:endParaRPr lang="en-IN"/>
          </a:p>
        </p:txBody>
      </p:sp>
    </p:spTree>
    <p:extLst>
      <p:ext uri="{BB962C8B-B14F-4D97-AF65-F5344CB8AC3E}">
        <p14:creationId xmlns:p14="http://schemas.microsoft.com/office/powerpoint/2010/main" xmlns="" val="41666347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4BC9321-8502-42C5-8DD1-52EAB69CFC4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DB19A84B-123C-4D77-ACA7-6C272D1E4FB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38219FF5-5891-4AD8-AFD0-6054AC3CCE99}"/>
              </a:ext>
            </a:extLst>
          </p:cNvPr>
          <p:cNvSpPr>
            <a:spLocks noGrp="1"/>
          </p:cNvSpPr>
          <p:nvPr>
            <p:ph type="dt" sz="half" idx="10"/>
          </p:nvPr>
        </p:nvSpPr>
        <p:spPr/>
        <p:txBody>
          <a:bodyPr/>
          <a:lstStyle/>
          <a:p>
            <a:fld id="{EB758926-6035-4443-BA1C-F5EA4B84BEDA}" type="datetimeFigureOut">
              <a:rPr lang="en-IN" smtClean="0"/>
              <a:pPr/>
              <a:t>08-04-2020</a:t>
            </a:fld>
            <a:endParaRPr lang="en-IN"/>
          </a:p>
        </p:txBody>
      </p:sp>
      <p:sp>
        <p:nvSpPr>
          <p:cNvPr id="5" name="Footer Placeholder 4">
            <a:extLst>
              <a:ext uri="{FF2B5EF4-FFF2-40B4-BE49-F238E27FC236}">
                <a16:creationId xmlns:a16="http://schemas.microsoft.com/office/drawing/2014/main" xmlns="" id="{45FC847A-275A-424E-ABF2-8C3CAC08C15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627E7034-606D-438A-83B8-BED47217B92A}"/>
              </a:ext>
            </a:extLst>
          </p:cNvPr>
          <p:cNvSpPr>
            <a:spLocks noGrp="1"/>
          </p:cNvSpPr>
          <p:nvPr>
            <p:ph type="sldNum" sz="quarter" idx="12"/>
          </p:nvPr>
        </p:nvSpPr>
        <p:spPr/>
        <p:txBody>
          <a:bodyPr/>
          <a:lstStyle/>
          <a:p>
            <a:fld id="{EC516C07-8D2D-4CBB-B474-6BAEE02D91F7}" type="slidenum">
              <a:rPr lang="en-IN" smtClean="0"/>
              <a:pPr/>
              <a:t>‹#›</a:t>
            </a:fld>
            <a:endParaRPr lang="en-IN"/>
          </a:p>
        </p:txBody>
      </p:sp>
    </p:spTree>
    <p:extLst>
      <p:ext uri="{BB962C8B-B14F-4D97-AF65-F5344CB8AC3E}">
        <p14:creationId xmlns:p14="http://schemas.microsoft.com/office/powerpoint/2010/main" xmlns="" val="29749684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D0E5EB04-EDB3-46B7-A96B-BE6D536E36E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DFBF6BE2-D5E2-4DF1-B664-7FBFC152198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5008D89A-F2A1-489B-BB0D-2AAF00D10606}"/>
              </a:ext>
            </a:extLst>
          </p:cNvPr>
          <p:cNvSpPr>
            <a:spLocks noGrp="1"/>
          </p:cNvSpPr>
          <p:nvPr>
            <p:ph type="dt" sz="half" idx="10"/>
          </p:nvPr>
        </p:nvSpPr>
        <p:spPr/>
        <p:txBody>
          <a:bodyPr/>
          <a:lstStyle/>
          <a:p>
            <a:fld id="{EB758926-6035-4443-BA1C-F5EA4B84BEDA}" type="datetimeFigureOut">
              <a:rPr lang="en-IN" smtClean="0"/>
              <a:pPr/>
              <a:t>08-04-2020</a:t>
            </a:fld>
            <a:endParaRPr lang="en-IN"/>
          </a:p>
        </p:txBody>
      </p:sp>
      <p:sp>
        <p:nvSpPr>
          <p:cNvPr id="5" name="Footer Placeholder 4">
            <a:extLst>
              <a:ext uri="{FF2B5EF4-FFF2-40B4-BE49-F238E27FC236}">
                <a16:creationId xmlns:a16="http://schemas.microsoft.com/office/drawing/2014/main" xmlns="" id="{4F63105A-A9CF-48C5-853B-CBF7CCB614A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F8E56D0D-911B-4C5A-B5EC-E70AFCEFBA3B}"/>
              </a:ext>
            </a:extLst>
          </p:cNvPr>
          <p:cNvSpPr>
            <a:spLocks noGrp="1"/>
          </p:cNvSpPr>
          <p:nvPr>
            <p:ph type="sldNum" sz="quarter" idx="12"/>
          </p:nvPr>
        </p:nvSpPr>
        <p:spPr/>
        <p:txBody>
          <a:bodyPr/>
          <a:lstStyle/>
          <a:p>
            <a:fld id="{EC516C07-8D2D-4CBB-B474-6BAEE02D91F7}" type="slidenum">
              <a:rPr lang="en-IN" smtClean="0"/>
              <a:pPr/>
              <a:t>‹#›</a:t>
            </a:fld>
            <a:endParaRPr lang="en-IN"/>
          </a:p>
        </p:txBody>
      </p:sp>
    </p:spTree>
    <p:extLst>
      <p:ext uri="{BB962C8B-B14F-4D97-AF65-F5344CB8AC3E}">
        <p14:creationId xmlns:p14="http://schemas.microsoft.com/office/powerpoint/2010/main" xmlns="" val="402227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05779B1-EE6F-4239-BA60-F7F8767D42A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FCCA2284-2CDF-4DBC-9D79-AC8062839F0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E5F9F1DD-6977-4329-8964-1150D911D35A}"/>
              </a:ext>
            </a:extLst>
          </p:cNvPr>
          <p:cNvSpPr>
            <a:spLocks noGrp="1"/>
          </p:cNvSpPr>
          <p:nvPr>
            <p:ph type="dt" sz="half" idx="10"/>
          </p:nvPr>
        </p:nvSpPr>
        <p:spPr/>
        <p:txBody>
          <a:bodyPr/>
          <a:lstStyle/>
          <a:p>
            <a:fld id="{EB758926-6035-4443-BA1C-F5EA4B84BEDA}" type="datetimeFigureOut">
              <a:rPr lang="en-IN" smtClean="0"/>
              <a:pPr/>
              <a:t>08-04-2020</a:t>
            </a:fld>
            <a:endParaRPr lang="en-IN"/>
          </a:p>
        </p:txBody>
      </p:sp>
      <p:sp>
        <p:nvSpPr>
          <p:cNvPr id="5" name="Footer Placeholder 4">
            <a:extLst>
              <a:ext uri="{FF2B5EF4-FFF2-40B4-BE49-F238E27FC236}">
                <a16:creationId xmlns:a16="http://schemas.microsoft.com/office/drawing/2014/main" xmlns="" id="{E23CA96F-9CED-4FB6-B78E-55AC9DB288D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1FC6A519-942F-448B-90B2-235A0FD1CEC6}"/>
              </a:ext>
            </a:extLst>
          </p:cNvPr>
          <p:cNvSpPr>
            <a:spLocks noGrp="1"/>
          </p:cNvSpPr>
          <p:nvPr>
            <p:ph type="sldNum" sz="quarter" idx="12"/>
          </p:nvPr>
        </p:nvSpPr>
        <p:spPr/>
        <p:txBody>
          <a:bodyPr/>
          <a:lstStyle/>
          <a:p>
            <a:fld id="{EC516C07-8D2D-4CBB-B474-6BAEE02D91F7}" type="slidenum">
              <a:rPr lang="en-IN" smtClean="0"/>
              <a:pPr/>
              <a:t>‹#›</a:t>
            </a:fld>
            <a:endParaRPr lang="en-IN"/>
          </a:p>
        </p:txBody>
      </p:sp>
    </p:spTree>
    <p:extLst>
      <p:ext uri="{BB962C8B-B14F-4D97-AF65-F5344CB8AC3E}">
        <p14:creationId xmlns:p14="http://schemas.microsoft.com/office/powerpoint/2010/main" xmlns="" val="9985849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ED912E3-EBB9-40CA-B76B-F15F6E74E1F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xmlns="" id="{A138C92F-0CC9-404A-BE9F-B22359ED4A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740B9F60-E270-4708-8C71-5149D274EE2B}"/>
              </a:ext>
            </a:extLst>
          </p:cNvPr>
          <p:cNvSpPr>
            <a:spLocks noGrp="1"/>
          </p:cNvSpPr>
          <p:nvPr>
            <p:ph type="dt" sz="half" idx="10"/>
          </p:nvPr>
        </p:nvSpPr>
        <p:spPr/>
        <p:txBody>
          <a:bodyPr/>
          <a:lstStyle/>
          <a:p>
            <a:fld id="{EB758926-6035-4443-BA1C-F5EA4B84BEDA}" type="datetimeFigureOut">
              <a:rPr lang="en-IN" smtClean="0"/>
              <a:pPr/>
              <a:t>08-04-2020</a:t>
            </a:fld>
            <a:endParaRPr lang="en-IN"/>
          </a:p>
        </p:txBody>
      </p:sp>
      <p:sp>
        <p:nvSpPr>
          <p:cNvPr id="5" name="Footer Placeholder 4">
            <a:extLst>
              <a:ext uri="{FF2B5EF4-FFF2-40B4-BE49-F238E27FC236}">
                <a16:creationId xmlns:a16="http://schemas.microsoft.com/office/drawing/2014/main" xmlns="" id="{9D35F2F3-23E9-4C64-9A58-86C455AEFD9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418046AD-5C8F-490E-906C-2849FEAA57F8}"/>
              </a:ext>
            </a:extLst>
          </p:cNvPr>
          <p:cNvSpPr>
            <a:spLocks noGrp="1"/>
          </p:cNvSpPr>
          <p:nvPr>
            <p:ph type="sldNum" sz="quarter" idx="12"/>
          </p:nvPr>
        </p:nvSpPr>
        <p:spPr/>
        <p:txBody>
          <a:bodyPr/>
          <a:lstStyle/>
          <a:p>
            <a:fld id="{EC516C07-8D2D-4CBB-B474-6BAEE02D91F7}" type="slidenum">
              <a:rPr lang="en-IN" smtClean="0"/>
              <a:pPr/>
              <a:t>‹#›</a:t>
            </a:fld>
            <a:endParaRPr lang="en-IN"/>
          </a:p>
        </p:txBody>
      </p:sp>
    </p:spTree>
    <p:extLst>
      <p:ext uri="{BB962C8B-B14F-4D97-AF65-F5344CB8AC3E}">
        <p14:creationId xmlns:p14="http://schemas.microsoft.com/office/powerpoint/2010/main" xmlns="" val="49494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33F0DEC-D49C-4E09-BF59-772DF9B438E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41952263-EE9A-4CF0-B438-DA9A47429E1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xmlns="" id="{C0035EBA-815E-4647-88BE-F130DE4EBC2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xmlns="" id="{B2755FC9-6AB6-4A3A-81A9-F1CCD189514A}"/>
              </a:ext>
            </a:extLst>
          </p:cNvPr>
          <p:cNvSpPr>
            <a:spLocks noGrp="1"/>
          </p:cNvSpPr>
          <p:nvPr>
            <p:ph type="dt" sz="half" idx="10"/>
          </p:nvPr>
        </p:nvSpPr>
        <p:spPr/>
        <p:txBody>
          <a:bodyPr/>
          <a:lstStyle/>
          <a:p>
            <a:fld id="{EB758926-6035-4443-BA1C-F5EA4B84BEDA}" type="datetimeFigureOut">
              <a:rPr lang="en-IN" smtClean="0"/>
              <a:pPr/>
              <a:t>08-04-2020</a:t>
            </a:fld>
            <a:endParaRPr lang="en-IN"/>
          </a:p>
        </p:txBody>
      </p:sp>
      <p:sp>
        <p:nvSpPr>
          <p:cNvPr id="6" name="Footer Placeholder 5">
            <a:extLst>
              <a:ext uri="{FF2B5EF4-FFF2-40B4-BE49-F238E27FC236}">
                <a16:creationId xmlns:a16="http://schemas.microsoft.com/office/drawing/2014/main" xmlns="" id="{56D8B442-1632-4AE5-BA45-D01B20C4F37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01363069-EC46-4E0A-A039-6B12AB1C8CBF}"/>
              </a:ext>
            </a:extLst>
          </p:cNvPr>
          <p:cNvSpPr>
            <a:spLocks noGrp="1"/>
          </p:cNvSpPr>
          <p:nvPr>
            <p:ph type="sldNum" sz="quarter" idx="12"/>
          </p:nvPr>
        </p:nvSpPr>
        <p:spPr/>
        <p:txBody>
          <a:bodyPr/>
          <a:lstStyle/>
          <a:p>
            <a:fld id="{EC516C07-8D2D-4CBB-B474-6BAEE02D91F7}" type="slidenum">
              <a:rPr lang="en-IN" smtClean="0"/>
              <a:pPr/>
              <a:t>‹#›</a:t>
            </a:fld>
            <a:endParaRPr lang="en-IN"/>
          </a:p>
        </p:txBody>
      </p:sp>
    </p:spTree>
    <p:extLst>
      <p:ext uri="{BB962C8B-B14F-4D97-AF65-F5344CB8AC3E}">
        <p14:creationId xmlns:p14="http://schemas.microsoft.com/office/powerpoint/2010/main" xmlns="" val="4027598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BCA795-F96B-4900-A0BD-0DB652F5F60B}"/>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D24F41E7-7CC6-4156-8B91-3609756C971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74D2BFAA-8047-4323-93F5-D7DB6C1475B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xmlns="" id="{2A973AC6-D57D-4966-A95E-8F5C1DB72B1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ED5604CF-6B93-4008-8388-5A36D88DC83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xmlns="" id="{84DB1A51-0830-40D4-87C6-AB36EAA04339}"/>
              </a:ext>
            </a:extLst>
          </p:cNvPr>
          <p:cNvSpPr>
            <a:spLocks noGrp="1"/>
          </p:cNvSpPr>
          <p:nvPr>
            <p:ph type="dt" sz="half" idx="10"/>
          </p:nvPr>
        </p:nvSpPr>
        <p:spPr/>
        <p:txBody>
          <a:bodyPr/>
          <a:lstStyle/>
          <a:p>
            <a:fld id="{EB758926-6035-4443-BA1C-F5EA4B84BEDA}" type="datetimeFigureOut">
              <a:rPr lang="en-IN" smtClean="0"/>
              <a:pPr/>
              <a:t>08-04-2020</a:t>
            </a:fld>
            <a:endParaRPr lang="en-IN"/>
          </a:p>
        </p:txBody>
      </p:sp>
      <p:sp>
        <p:nvSpPr>
          <p:cNvPr id="8" name="Footer Placeholder 7">
            <a:extLst>
              <a:ext uri="{FF2B5EF4-FFF2-40B4-BE49-F238E27FC236}">
                <a16:creationId xmlns:a16="http://schemas.microsoft.com/office/drawing/2014/main" xmlns="" id="{C7440DAA-90D0-4F99-B7C2-5B0B3E75BF0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xmlns="" id="{5364B9B3-1540-4628-9C48-816D3B7DB16F}"/>
              </a:ext>
            </a:extLst>
          </p:cNvPr>
          <p:cNvSpPr>
            <a:spLocks noGrp="1"/>
          </p:cNvSpPr>
          <p:nvPr>
            <p:ph type="sldNum" sz="quarter" idx="12"/>
          </p:nvPr>
        </p:nvSpPr>
        <p:spPr/>
        <p:txBody>
          <a:bodyPr/>
          <a:lstStyle/>
          <a:p>
            <a:fld id="{EC516C07-8D2D-4CBB-B474-6BAEE02D91F7}" type="slidenum">
              <a:rPr lang="en-IN" smtClean="0"/>
              <a:pPr/>
              <a:t>‹#›</a:t>
            </a:fld>
            <a:endParaRPr lang="en-IN"/>
          </a:p>
        </p:txBody>
      </p:sp>
    </p:spTree>
    <p:extLst>
      <p:ext uri="{BB962C8B-B14F-4D97-AF65-F5344CB8AC3E}">
        <p14:creationId xmlns:p14="http://schemas.microsoft.com/office/powerpoint/2010/main" xmlns="" val="32467534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A842F05-2DEB-4C1E-88C4-8B5C3D861B7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xmlns="" id="{36263B72-26C8-4FCC-8275-A406D104932A}"/>
              </a:ext>
            </a:extLst>
          </p:cNvPr>
          <p:cNvSpPr>
            <a:spLocks noGrp="1"/>
          </p:cNvSpPr>
          <p:nvPr>
            <p:ph type="dt" sz="half" idx="10"/>
          </p:nvPr>
        </p:nvSpPr>
        <p:spPr/>
        <p:txBody>
          <a:bodyPr/>
          <a:lstStyle/>
          <a:p>
            <a:fld id="{EB758926-6035-4443-BA1C-F5EA4B84BEDA}" type="datetimeFigureOut">
              <a:rPr lang="en-IN" smtClean="0"/>
              <a:pPr/>
              <a:t>08-04-2020</a:t>
            </a:fld>
            <a:endParaRPr lang="en-IN"/>
          </a:p>
        </p:txBody>
      </p:sp>
      <p:sp>
        <p:nvSpPr>
          <p:cNvPr id="4" name="Footer Placeholder 3">
            <a:extLst>
              <a:ext uri="{FF2B5EF4-FFF2-40B4-BE49-F238E27FC236}">
                <a16:creationId xmlns:a16="http://schemas.microsoft.com/office/drawing/2014/main" xmlns="" id="{E75CF71D-CE9F-4A71-8EA1-B6C418FDE77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xmlns="" id="{36569033-4695-438C-B133-5D801FA8C386}"/>
              </a:ext>
            </a:extLst>
          </p:cNvPr>
          <p:cNvSpPr>
            <a:spLocks noGrp="1"/>
          </p:cNvSpPr>
          <p:nvPr>
            <p:ph type="sldNum" sz="quarter" idx="12"/>
          </p:nvPr>
        </p:nvSpPr>
        <p:spPr/>
        <p:txBody>
          <a:bodyPr/>
          <a:lstStyle/>
          <a:p>
            <a:fld id="{EC516C07-8D2D-4CBB-B474-6BAEE02D91F7}" type="slidenum">
              <a:rPr lang="en-IN" smtClean="0"/>
              <a:pPr/>
              <a:t>‹#›</a:t>
            </a:fld>
            <a:endParaRPr lang="en-IN"/>
          </a:p>
        </p:txBody>
      </p:sp>
    </p:spTree>
    <p:extLst>
      <p:ext uri="{BB962C8B-B14F-4D97-AF65-F5344CB8AC3E}">
        <p14:creationId xmlns:p14="http://schemas.microsoft.com/office/powerpoint/2010/main" xmlns="" val="16896651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040C9CC7-F12E-46EB-80A5-2B316056506A}"/>
              </a:ext>
            </a:extLst>
          </p:cNvPr>
          <p:cNvSpPr>
            <a:spLocks noGrp="1"/>
          </p:cNvSpPr>
          <p:nvPr>
            <p:ph type="dt" sz="half" idx="10"/>
          </p:nvPr>
        </p:nvSpPr>
        <p:spPr/>
        <p:txBody>
          <a:bodyPr/>
          <a:lstStyle/>
          <a:p>
            <a:fld id="{EB758926-6035-4443-BA1C-F5EA4B84BEDA}" type="datetimeFigureOut">
              <a:rPr lang="en-IN" smtClean="0"/>
              <a:pPr/>
              <a:t>08-04-2020</a:t>
            </a:fld>
            <a:endParaRPr lang="en-IN"/>
          </a:p>
        </p:txBody>
      </p:sp>
      <p:sp>
        <p:nvSpPr>
          <p:cNvPr id="3" name="Footer Placeholder 2">
            <a:extLst>
              <a:ext uri="{FF2B5EF4-FFF2-40B4-BE49-F238E27FC236}">
                <a16:creationId xmlns:a16="http://schemas.microsoft.com/office/drawing/2014/main" xmlns="" id="{185680E8-55C0-488A-9962-1362BC93A1D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xmlns="" id="{BED44E37-1DC1-42C1-8EF5-BDD59E367485}"/>
              </a:ext>
            </a:extLst>
          </p:cNvPr>
          <p:cNvSpPr>
            <a:spLocks noGrp="1"/>
          </p:cNvSpPr>
          <p:nvPr>
            <p:ph type="sldNum" sz="quarter" idx="12"/>
          </p:nvPr>
        </p:nvSpPr>
        <p:spPr/>
        <p:txBody>
          <a:bodyPr/>
          <a:lstStyle/>
          <a:p>
            <a:fld id="{EC516C07-8D2D-4CBB-B474-6BAEE02D91F7}" type="slidenum">
              <a:rPr lang="en-IN" smtClean="0"/>
              <a:pPr/>
              <a:t>‹#›</a:t>
            </a:fld>
            <a:endParaRPr lang="en-IN"/>
          </a:p>
        </p:txBody>
      </p:sp>
    </p:spTree>
    <p:extLst>
      <p:ext uri="{BB962C8B-B14F-4D97-AF65-F5344CB8AC3E}">
        <p14:creationId xmlns:p14="http://schemas.microsoft.com/office/powerpoint/2010/main" xmlns="" val="4097009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DE62043-6CBC-469A-B1C4-DDFEF5C6E3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1402C8FB-2EBA-474A-BD9B-3F1605992F1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xmlns="" id="{F22F8720-526D-4755-9609-8FD7A74724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4C91B3FD-CD82-4550-B778-67950780D2CE}"/>
              </a:ext>
            </a:extLst>
          </p:cNvPr>
          <p:cNvSpPr>
            <a:spLocks noGrp="1"/>
          </p:cNvSpPr>
          <p:nvPr>
            <p:ph type="dt" sz="half" idx="10"/>
          </p:nvPr>
        </p:nvSpPr>
        <p:spPr/>
        <p:txBody>
          <a:bodyPr/>
          <a:lstStyle/>
          <a:p>
            <a:fld id="{EB758926-6035-4443-BA1C-F5EA4B84BEDA}" type="datetimeFigureOut">
              <a:rPr lang="en-IN" smtClean="0"/>
              <a:pPr/>
              <a:t>08-04-2020</a:t>
            </a:fld>
            <a:endParaRPr lang="en-IN"/>
          </a:p>
        </p:txBody>
      </p:sp>
      <p:sp>
        <p:nvSpPr>
          <p:cNvPr id="6" name="Footer Placeholder 5">
            <a:extLst>
              <a:ext uri="{FF2B5EF4-FFF2-40B4-BE49-F238E27FC236}">
                <a16:creationId xmlns:a16="http://schemas.microsoft.com/office/drawing/2014/main" xmlns="" id="{F4E4068A-8A69-4E97-B220-8A84070FC92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350B7BB0-267F-439A-AFC4-CA8B0246552C}"/>
              </a:ext>
            </a:extLst>
          </p:cNvPr>
          <p:cNvSpPr>
            <a:spLocks noGrp="1"/>
          </p:cNvSpPr>
          <p:nvPr>
            <p:ph type="sldNum" sz="quarter" idx="12"/>
          </p:nvPr>
        </p:nvSpPr>
        <p:spPr/>
        <p:txBody>
          <a:bodyPr/>
          <a:lstStyle/>
          <a:p>
            <a:fld id="{EC516C07-8D2D-4CBB-B474-6BAEE02D91F7}" type="slidenum">
              <a:rPr lang="en-IN" smtClean="0"/>
              <a:pPr/>
              <a:t>‹#›</a:t>
            </a:fld>
            <a:endParaRPr lang="en-IN"/>
          </a:p>
        </p:txBody>
      </p:sp>
    </p:spTree>
    <p:extLst>
      <p:ext uri="{BB962C8B-B14F-4D97-AF65-F5344CB8AC3E}">
        <p14:creationId xmlns:p14="http://schemas.microsoft.com/office/powerpoint/2010/main" xmlns="" val="898197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6952232-EAED-4E58-846B-8E07472107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xmlns="" id="{ED835545-B736-4610-98BA-ECFB074625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xmlns="" id="{9AFD6ADC-A46D-4555-B95F-74C7F9C9B0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0455E7B1-C8F3-4AFC-9A37-F16FF6E78EBA}"/>
              </a:ext>
            </a:extLst>
          </p:cNvPr>
          <p:cNvSpPr>
            <a:spLocks noGrp="1"/>
          </p:cNvSpPr>
          <p:nvPr>
            <p:ph type="dt" sz="half" idx="10"/>
          </p:nvPr>
        </p:nvSpPr>
        <p:spPr/>
        <p:txBody>
          <a:bodyPr/>
          <a:lstStyle/>
          <a:p>
            <a:fld id="{EB758926-6035-4443-BA1C-F5EA4B84BEDA}" type="datetimeFigureOut">
              <a:rPr lang="en-IN" smtClean="0"/>
              <a:pPr/>
              <a:t>08-04-2020</a:t>
            </a:fld>
            <a:endParaRPr lang="en-IN"/>
          </a:p>
        </p:txBody>
      </p:sp>
      <p:sp>
        <p:nvSpPr>
          <p:cNvPr id="6" name="Footer Placeholder 5">
            <a:extLst>
              <a:ext uri="{FF2B5EF4-FFF2-40B4-BE49-F238E27FC236}">
                <a16:creationId xmlns:a16="http://schemas.microsoft.com/office/drawing/2014/main" xmlns="" id="{F12412DE-BB8C-423F-B4C1-339148ED374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4AE4FE70-B508-47E5-8FC9-7F9808220142}"/>
              </a:ext>
            </a:extLst>
          </p:cNvPr>
          <p:cNvSpPr>
            <a:spLocks noGrp="1"/>
          </p:cNvSpPr>
          <p:nvPr>
            <p:ph type="sldNum" sz="quarter" idx="12"/>
          </p:nvPr>
        </p:nvSpPr>
        <p:spPr/>
        <p:txBody>
          <a:bodyPr/>
          <a:lstStyle/>
          <a:p>
            <a:fld id="{EC516C07-8D2D-4CBB-B474-6BAEE02D91F7}" type="slidenum">
              <a:rPr lang="en-IN" smtClean="0"/>
              <a:pPr/>
              <a:t>‹#›</a:t>
            </a:fld>
            <a:endParaRPr lang="en-IN"/>
          </a:p>
        </p:txBody>
      </p:sp>
    </p:spTree>
    <p:extLst>
      <p:ext uri="{BB962C8B-B14F-4D97-AF65-F5344CB8AC3E}">
        <p14:creationId xmlns:p14="http://schemas.microsoft.com/office/powerpoint/2010/main" xmlns="" val="16447179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5A7DA262-E2E5-41C1-9691-11EC7C4150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69AFE688-A08B-44EE-80D4-476601F7A7F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70B320BB-3158-4F22-BF97-966E6F6B64D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B758926-6035-4443-BA1C-F5EA4B84BEDA}" type="datetimeFigureOut">
              <a:rPr lang="en-IN" smtClean="0"/>
              <a:pPr/>
              <a:t>08-04-2020</a:t>
            </a:fld>
            <a:endParaRPr lang="en-IN"/>
          </a:p>
        </p:txBody>
      </p:sp>
      <p:sp>
        <p:nvSpPr>
          <p:cNvPr id="5" name="Footer Placeholder 4">
            <a:extLst>
              <a:ext uri="{FF2B5EF4-FFF2-40B4-BE49-F238E27FC236}">
                <a16:creationId xmlns:a16="http://schemas.microsoft.com/office/drawing/2014/main" xmlns="" id="{D802A153-52E2-4067-8F2A-61F7B316CB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xmlns="" id="{09048EAF-6736-4615-870F-3FCAF9995DE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516C07-8D2D-4CBB-B474-6BAEE02D91F7}" type="slidenum">
              <a:rPr lang="en-IN" smtClean="0"/>
              <a:pPr/>
              <a:t>‹#›</a:t>
            </a:fld>
            <a:endParaRPr lang="en-IN"/>
          </a:p>
        </p:txBody>
      </p:sp>
    </p:spTree>
    <p:extLst>
      <p:ext uri="{BB962C8B-B14F-4D97-AF65-F5344CB8AC3E}">
        <p14:creationId xmlns:p14="http://schemas.microsoft.com/office/powerpoint/2010/main" xmlns="" val="15974147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xml"/><Relationship Id="rId1" Type="http://schemas.openxmlformats.org/officeDocument/2006/relationships/vmlDrawing" Target="../drawings/vmlDrawing1.v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B656B36-1583-45BC-9B15-9DB27AB31B4B}"/>
              </a:ext>
            </a:extLst>
          </p:cNvPr>
          <p:cNvSpPr>
            <a:spLocks noGrp="1"/>
          </p:cNvSpPr>
          <p:nvPr>
            <p:ph type="ctrTitle"/>
          </p:nvPr>
        </p:nvSpPr>
        <p:spPr>
          <a:xfrm>
            <a:off x="1524000" y="217722"/>
            <a:ext cx="9144000" cy="1756852"/>
          </a:xfrm>
        </p:spPr>
        <p:txBody>
          <a:bodyPr/>
          <a:lstStyle/>
          <a:p>
            <a:r>
              <a:rPr lang="en-IN" b="1" dirty="0"/>
              <a:t>ST. Vincent </a:t>
            </a:r>
            <a:r>
              <a:rPr lang="en-IN" b="1" dirty="0" err="1"/>
              <a:t>Pallotti</a:t>
            </a:r>
            <a:r>
              <a:rPr lang="en-IN" b="1" dirty="0"/>
              <a:t> College of Engineering and Technology</a:t>
            </a:r>
            <a:endParaRPr lang="en-IN" dirty="0"/>
          </a:p>
        </p:txBody>
      </p:sp>
      <p:sp>
        <p:nvSpPr>
          <p:cNvPr id="3" name="Subtitle 2">
            <a:extLst>
              <a:ext uri="{FF2B5EF4-FFF2-40B4-BE49-F238E27FC236}">
                <a16:creationId xmlns:a16="http://schemas.microsoft.com/office/drawing/2014/main" xmlns="" id="{06B80BB1-FF7B-4171-8BD5-CA160967097C}"/>
              </a:ext>
            </a:extLst>
          </p:cNvPr>
          <p:cNvSpPr>
            <a:spLocks noGrp="1"/>
          </p:cNvSpPr>
          <p:nvPr>
            <p:ph type="subTitle" idx="1"/>
          </p:nvPr>
        </p:nvSpPr>
        <p:spPr>
          <a:xfrm>
            <a:off x="1272208" y="1974574"/>
            <a:ext cx="9144000" cy="1655762"/>
          </a:xfrm>
        </p:spPr>
        <p:txBody>
          <a:bodyPr>
            <a:normAutofit fontScale="92500" lnSpcReduction="20000"/>
          </a:bodyPr>
          <a:lstStyle/>
          <a:p>
            <a:r>
              <a:rPr lang="en-IN" b="1" dirty="0">
                <a:solidFill>
                  <a:schemeClr val="accent1"/>
                </a:solidFill>
              </a:rPr>
              <a:t>DEPARTMENT OF INFORMATION TECHNOLOGY</a:t>
            </a:r>
          </a:p>
          <a:p>
            <a:r>
              <a:rPr lang="en-IN" dirty="0">
                <a:solidFill>
                  <a:srgbClr val="002060"/>
                </a:solidFill>
              </a:rPr>
              <a:t>Academic Year </a:t>
            </a:r>
            <a:r>
              <a:rPr lang="en-IN" dirty="0" smtClean="0">
                <a:solidFill>
                  <a:srgbClr val="002060"/>
                </a:solidFill>
              </a:rPr>
              <a:t>2019-20</a:t>
            </a:r>
            <a:endParaRPr lang="en-IN" dirty="0">
              <a:solidFill>
                <a:srgbClr val="002060"/>
              </a:solidFill>
            </a:endParaRPr>
          </a:p>
          <a:p>
            <a:r>
              <a:rPr lang="en-IN" dirty="0"/>
              <a:t>A Seminar on</a:t>
            </a:r>
          </a:p>
          <a:p>
            <a:r>
              <a:rPr lang="en-IN" dirty="0">
                <a:solidFill>
                  <a:schemeClr val="accent6">
                    <a:lumMod val="50000"/>
                  </a:schemeClr>
                </a:solidFill>
                <a:latin typeface="Times New Roman" panose="02020603050405020304" pitchFamily="18" charset="0"/>
                <a:cs typeface="Times New Roman" panose="02020603050405020304" pitchFamily="18" charset="0"/>
              </a:rPr>
              <a:t>Topic: Creation of </a:t>
            </a:r>
            <a:r>
              <a:rPr lang="en-IN" dirty="0" smtClean="0">
                <a:solidFill>
                  <a:schemeClr val="accent6">
                    <a:lumMod val="50000"/>
                  </a:schemeClr>
                </a:solidFill>
                <a:latin typeface="Times New Roman" panose="02020603050405020304" pitchFamily="18" charset="0"/>
                <a:cs typeface="Times New Roman" panose="02020603050405020304" pitchFamily="18" charset="0"/>
              </a:rPr>
              <a:t> </a:t>
            </a:r>
            <a:r>
              <a:rPr lang="en-IN" dirty="0">
                <a:solidFill>
                  <a:schemeClr val="accent6">
                    <a:lumMod val="50000"/>
                  </a:schemeClr>
                </a:solidFill>
                <a:latin typeface="Times New Roman" panose="02020603050405020304" pitchFamily="18" charset="0"/>
                <a:cs typeface="Times New Roman" panose="02020603050405020304" pitchFamily="18" charset="0"/>
              </a:rPr>
              <a:t>Spellchecker </a:t>
            </a:r>
            <a:r>
              <a:rPr lang="en-IN" dirty="0" smtClean="0">
                <a:solidFill>
                  <a:schemeClr val="accent6">
                    <a:lumMod val="50000"/>
                  </a:schemeClr>
                </a:solidFill>
                <a:latin typeface="Times New Roman" panose="02020603050405020304" pitchFamily="18" charset="0"/>
                <a:cs typeface="Times New Roman" panose="02020603050405020304" pitchFamily="18" charset="0"/>
              </a:rPr>
              <a:t>for image </a:t>
            </a:r>
            <a:r>
              <a:rPr lang="en-IN" dirty="0">
                <a:solidFill>
                  <a:schemeClr val="accent6">
                    <a:lumMod val="50000"/>
                  </a:schemeClr>
                </a:solidFill>
                <a:latin typeface="Times New Roman" panose="02020603050405020304" pitchFamily="18" charset="0"/>
                <a:cs typeface="Times New Roman" panose="02020603050405020304" pitchFamily="18" charset="0"/>
              </a:rPr>
              <a:t>processing </a:t>
            </a:r>
            <a:r>
              <a:rPr lang="en-IN" dirty="0" smtClean="0">
                <a:solidFill>
                  <a:schemeClr val="accent6">
                    <a:lumMod val="50000"/>
                  </a:schemeClr>
                </a:solidFill>
                <a:latin typeface="Times New Roman" panose="02020603050405020304" pitchFamily="18" charset="0"/>
                <a:cs typeface="Times New Roman" panose="02020603050405020304" pitchFamily="18" charset="0"/>
              </a:rPr>
              <a:t>on </a:t>
            </a:r>
            <a:r>
              <a:rPr lang="en-IN" dirty="0" err="1" smtClean="0">
                <a:solidFill>
                  <a:schemeClr val="accent6">
                    <a:lumMod val="50000"/>
                  </a:schemeClr>
                </a:solidFill>
                <a:latin typeface="Times New Roman" panose="02020603050405020304" pitchFamily="18" charset="0"/>
                <a:cs typeface="Times New Roman" panose="02020603050405020304" pitchFamily="18" charset="0"/>
              </a:rPr>
              <a:t>Tesseract</a:t>
            </a:r>
            <a:r>
              <a:rPr lang="en-IN" dirty="0" smtClean="0">
                <a:solidFill>
                  <a:schemeClr val="accent6">
                    <a:lumMod val="50000"/>
                  </a:schemeClr>
                </a:solidFill>
                <a:latin typeface="Times New Roman" panose="02020603050405020304" pitchFamily="18" charset="0"/>
                <a:cs typeface="Times New Roman" panose="02020603050405020304" pitchFamily="18" charset="0"/>
              </a:rPr>
              <a:t>-OCR </a:t>
            </a:r>
            <a:r>
              <a:rPr lang="en-IN">
                <a:solidFill>
                  <a:schemeClr val="accent6">
                    <a:lumMod val="50000"/>
                  </a:schemeClr>
                </a:solidFill>
                <a:latin typeface="Times New Roman" panose="02020603050405020304" pitchFamily="18" charset="0"/>
                <a:cs typeface="Times New Roman" panose="02020603050405020304" pitchFamily="18" charset="0"/>
              </a:rPr>
              <a:t>and </a:t>
            </a:r>
            <a:r>
              <a:rPr lang="en-IN" smtClean="0">
                <a:solidFill>
                  <a:schemeClr val="accent6">
                    <a:lumMod val="50000"/>
                  </a:schemeClr>
                </a:solidFill>
                <a:latin typeface="Times New Roman" panose="02020603050405020304" pitchFamily="18" charset="0"/>
                <a:cs typeface="Times New Roman" panose="02020603050405020304" pitchFamily="18" charset="0"/>
              </a:rPr>
              <a:t>Google </a:t>
            </a:r>
            <a:r>
              <a:rPr lang="en-IN" dirty="0">
                <a:solidFill>
                  <a:schemeClr val="accent6">
                    <a:lumMod val="50000"/>
                  </a:schemeClr>
                </a:solidFill>
                <a:latin typeface="Times New Roman" panose="02020603050405020304" pitchFamily="18" charset="0"/>
                <a:cs typeface="Times New Roman" panose="02020603050405020304" pitchFamily="18" charset="0"/>
              </a:rPr>
              <a:t>doc</a:t>
            </a:r>
            <a:endParaRPr lang="en-IN" dirty="0"/>
          </a:p>
        </p:txBody>
      </p:sp>
      <p:graphicFrame>
        <p:nvGraphicFramePr>
          <p:cNvPr id="4" name="Object 3">
            <a:extLst>
              <a:ext uri="{FF2B5EF4-FFF2-40B4-BE49-F238E27FC236}">
                <a16:creationId xmlns:a16="http://schemas.microsoft.com/office/drawing/2014/main" xmlns="" id="{F275330E-C904-4F35-B01C-AB5E80AC58ED}"/>
              </a:ext>
            </a:extLst>
          </p:cNvPr>
          <p:cNvGraphicFramePr>
            <a:graphicFrameLocks noChangeAspect="1"/>
          </p:cNvGraphicFramePr>
          <p:nvPr>
            <p:extLst>
              <p:ext uri="{D42A27DB-BD31-4B8C-83A1-F6EECF244321}">
                <p14:modId xmlns:p14="http://schemas.microsoft.com/office/powerpoint/2010/main" xmlns="" val="2540350713"/>
              </p:ext>
            </p:extLst>
          </p:nvPr>
        </p:nvGraphicFramePr>
        <p:xfrm>
          <a:off x="131140" y="217722"/>
          <a:ext cx="1537771" cy="1520324"/>
        </p:xfrm>
        <a:graphic>
          <a:graphicData uri="http://schemas.openxmlformats.org/presentationml/2006/ole">
            <p:oleObj spid="_x0000_s1051" name="Bitmap Image" r:id="rId3" imgW="10514286" imgH="11050542" progId="PBrush">
              <p:embed/>
            </p:oleObj>
          </a:graphicData>
        </a:graphic>
      </p:graphicFrame>
      <p:sp>
        <p:nvSpPr>
          <p:cNvPr id="5" name="Rectangle 4">
            <a:extLst>
              <a:ext uri="{FF2B5EF4-FFF2-40B4-BE49-F238E27FC236}">
                <a16:creationId xmlns:a16="http://schemas.microsoft.com/office/drawing/2014/main" xmlns="" id="{060E2944-5CE3-4F90-A288-1E8BFE9AA910}"/>
              </a:ext>
            </a:extLst>
          </p:cNvPr>
          <p:cNvSpPr/>
          <p:nvPr/>
        </p:nvSpPr>
        <p:spPr>
          <a:xfrm>
            <a:off x="437321" y="4787023"/>
            <a:ext cx="6096000" cy="1200329"/>
          </a:xfrm>
          <a:prstGeom prst="rect">
            <a:avLst/>
          </a:prstGeom>
        </p:spPr>
        <p:txBody>
          <a:bodyPr>
            <a:spAutoFit/>
          </a:bodyPr>
          <a:lstStyle/>
          <a:p>
            <a:r>
              <a:rPr lang="en-IN" b="1" dirty="0"/>
              <a:t>Project</a:t>
            </a:r>
            <a:r>
              <a:rPr lang="en-IN" dirty="0"/>
              <a:t> </a:t>
            </a:r>
            <a:r>
              <a:rPr lang="en-IN" b="1" dirty="0"/>
              <a:t>by</a:t>
            </a:r>
            <a:r>
              <a:rPr lang="en-IN" dirty="0"/>
              <a:t>: </a:t>
            </a:r>
          </a:p>
          <a:p>
            <a:r>
              <a:rPr lang="en-IN" dirty="0"/>
              <a:t>  </a:t>
            </a:r>
            <a:r>
              <a:rPr lang="en-IN" dirty="0" err="1" smtClean="0">
                <a:solidFill>
                  <a:schemeClr val="tx1">
                    <a:lumMod val="95000"/>
                    <a:lumOff val="5000"/>
                  </a:schemeClr>
                </a:solidFill>
              </a:rPr>
              <a:t>Parineeta</a:t>
            </a:r>
            <a:r>
              <a:rPr lang="en-IN" dirty="0" smtClean="0">
                <a:solidFill>
                  <a:schemeClr val="tx1">
                    <a:lumMod val="95000"/>
                    <a:lumOff val="5000"/>
                  </a:schemeClr>
                </a:solidFill>
              </a:rPr>
              <a:t> </a:t>
            </a:r>
            <a:r>
              <a:rPr lang="en-IN" dirty="0" err="1" smtClean="0">
                <a:solidFill>
                  <a:schemeClr val="tx1">
                    <a:lumMod val="95000"/>
                    <a:lumOff val="5000"/>
                  </a:schemeClr>
                </a:solidFill>
              </a:rPr>
              <a:t>Warade</a:t>
            </a:r>
            <a:endParaRPr lang="en-IN" dirty="0">
              <a:solidFill>
                <a:schemeClr val="tx1">
                  <a:lumMod val="95000"/>
                  <a:lumOff val="5000"/>
                </a:schemeClr>
              </a:solidFill>
            </a:endParaRPr>
          </a:p>
          <a:p>
            <a:r>
              <a:rPr lang="en-IN" dirty="0">
                <a:solidFill>
                  <a:schemeClr val="tx1">
                    <a:lumMod val="95000"/>
                    <a:lumOff val="5000"/>
                  </a:schemeClr>
                </a:solidFill>
              </a:rPr>
              <a:t>  </a:t>
            </a:r>
            <a:r>
              <a:rPr lang="en-IN" dirty="0" err="1" smtClean="0">
                <a:solidFill>
                  <a:schemeClr val="tx1">
                    <a:lumMod val="95000"/>
                    <a:lumOff val="5000"/>
                  </a:schemeClr>
                </a:solidFill>
              </a:rPr>
              <a:t>Shruti</a:t>
            </a:r>
            <a:r>
              <a:rPr lang="en-IN" dirty="0" smtClean="0">
                <a:solidFill>
                  <a:schemeClr val="tx1">
                    <a:lumMod val="95000"/>
                    <a:lumOff val="5000"/>
                  </a:schemeClr>
                </a:solidFill>
              </a:rPr>
              <a:t> </a:t>
            </a:r>
            <a:r>
              <a:rPr lang="en-IN" dirty="0" err="1" smtClean="0">
                <a:solidFill>
                  <a:schemeClr val="tx1">
                    <a:lumMod val="95000"/>
                    <a:lumOff val="5000"/>
                  </a:schemeClr>
                </a:solidFill>
              </a:rPr>
              <a:t>Bangre</a:t>
            </a:r>
            <a:endParaRPr lang="en-IN" dirty="0">
              <a:solidFill>
                <a:schemeClr val="tx1">
                  <a:lumMod val="95000"/>
                  <a:lumOff val="5000"/>
                </a:schemeClr>
              </a:solidFill>
            </a:endParaRPr>
          </a:p>
          <a:p>
            <a:r>
              <a:rPr lang="en-IN" dirty="0">
                <a:solidFill>
                  <a:schemeClr val="tx1">
                    <a:lumMod val="95000"/>
                    <a:lumOff val="5000"/>
                  </a:schemeClr>
                </a:solidFill>
                <a:latin typeface="Times New Roman" panose="02020603050405020304" pitchFamily="18" charset="0"/>
                <a:cs typeface="Times New Roman" panose="02020603050405020304" pitchFamily="18" charset="0"/>
              </a:rPr>
              <a:t>  </a:t>
            </a:r>
            <a:r>
              <a:rPr lang="en-IN" dirty="0" smtClean="0">
                <a:solidFill>
                  <a:schemeClr val="tx1">
                    <a:lumMod val="95000"/>
                    <a:lumOff val="5000"/>
                  </a:schemeClr>
                </a:solidFill>
                <a:latin typeface="Times New Roman" panose="02020603050405020304" pitchFamily="18" charset="0"/>
                <a:cs typeface="Times New Roman" panose="02020603050405020304" pitchFamily="18" charset="0"/>
              </a:rPr>
              <a:t>Rahul </a:t>
            </a:r>
            <a:r>
              <a:rPr lang="en-IN" dirty="0" err="1" smtClean="0">
                <a:solidFill>
                  <a:schemeClr val="tx1">
                    <a:lumMod val="95000"/>
                    <a:lumOff val="5000"/>
                  </a:schemeClr>
                </a:solidFill>
                <a:latin typeface="Times New Roman" panose="02020603050405020304" pitchFamily="18" charset="0"/>
                <a:cs typeface="Times New Roman" panose="02020603050405020304" pitchFamily="18" charset="0"/>
              </a:rPr>
              <a:t>Raipurkar</a:t>
            </a:r>
            <a:endParaRPr lang="en-IN"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xmlns="" id="{8598AFB9-CF88-4869-B3A4-C7572FD92AC0}"/>
              </a:ext>
            </a:extLst>
          </p:cNvPr>
          <p:cNvSpPr/>
          <p:nvPr/>
        </p:nvSpPr>
        <p:spPr>
          <a:xfrm>
            <a:off x="6096000" y="4787023"/>
            <a:ext cx="6096000" cy="923330"/>
          </a:xfrm>
          <a:prstGeom prst="rect">
            <a:avLst/>
          </a:prstGeom>
        </p:spPr>
        <p:txBody>
          <a:bodyPr>
            <a:spAutoFit/>
          </a:bodyPr>
          <a:lstStyle/>
          <a:p>
            <a:r>
              <a:rPr lang="en-IN" b="1" dirty="0"/>
              <a:t>Industry Guide: </a:t>
            </a:r>
            <a:r>
              <a:rPr lang="en-IN" b="1" dirty="0" err="1"/>
              <a:t>Dr.</a:t>
            </a:r>
            <a:r>
              <a:rPr lang="en-IN" b="1" dirty="0"/>
              <a:t> Soma Paul</a:t>
            </a:r>
            <a:endParaRPr lang="en-IN" dirty="0"/>
          </a:p>
          <a:p>
            <a:r>
              <a:rPr lang="en-IN" b="1" dirty="0"/>
              <a:t>Name of Industry</a:t>
            </a:r>
            <a:r>
              <a:rPr lang="en-IN" dirty="0"/>
              <a:t>: IIIT , </a:t>
            </a:r>
            <a:r>
              <a:rPr lang="en-IN" dirty="0" smtClean="0"/>
              <a:t>Hyderabad</a:t>
            </a:r>
          </a:p>
          <a:p>
            <a:r>
              <a:rPr lang="en-IN" b="1" dirty="0" smtClean="0"/>
              <a:t>Name of College Guide: </a:t>
            </a:r>
            <a:r>
              <a:rPr lang="en-IN" dirty="0" smtClean="0"/>
              <a:t>Prof. </a:t>
            </a:r>
            <a:r>
              <a:rPr lang="en-IN" dirty="0" err="1" smtClean="0"/>
              <a:t>Vikas</a:t>
            </a:r>
            <a:r>
              <a:rPr lang="en-IN" dirty="0" smtClean="0"/>
              <a:t> </a:t>
            </a:r>
            <a:r>
              <a:rPr lang="en-IN" dirty="0" err="1" smtClean="0"/>
              <a:t>Bhowate</a:t>
            </a:r>
            <a:r>
              <a:rPr lang="en-IN" dirty="0" smtClean="0"/>
              <a:t>  </a:t>
            </a:r>
            <a:endParaRPr lang="en-IN" dirty="0"/>
          </a:p>
        </p:txBody>
      </p:sp>
    </p:spTree>
    <p:extLst>
      <p:ext uri="{BB962C8B-B14F-4D97-AF65-F5344CB8AC3E}">
        <p14:creationId xmlns:p14="http://schemas.microsoft.com/office/powerpoint/2010/main" xmlns="" val="26529832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838200" y="285751"/>
            <a:ext cx="9239250" cy="6124754"/>
          </a:xfrm>
          <a:prstGeom prst="rect">
            <a:avLst/>
          </a:prstGeom>
        </p:spPr>
        <p:txBody>
          <a:bodyPr wrap="square">
            <a:spAutoFit/>
          </a:bodyPr>
          <a:lstStyle/>
          <a:p>
            <a:pPr fontAlgn="base"/>
            <a:r>
              <a:rPr lang="en-US" sz="2800" b="1" dirty="0" smtClean="0"/>
              <a:t>Benefits or advantages of OCR</a:t>
            </a:r>
          </a:p>
          <a:p>
            <a:pPr fontAlgn="base"/>
            <a:r>
              <a:rPr lang="en-US" sz="2800" dirty="0" smtClean="0"/>
              <a:t>Following are the benefits or </a:t>
            </a:r>
            <a:r>
              <a:rPr lang="en-US" sz="2800" b="1" dirty="0" smtClean="0"/>
              <a:t>advantages of OCR</a:t>
            </a:r>
            <a:r>
              <a:rPr lang="en-US" sz="2800" dirty="0" smtClean="0"/>
              <a:t>:</a:t>
            </a:r>
            <a:br>
              <a:rPr lang="en-US" sz="2800" dirty="0" smtClean="0"/>
            </a:br>
            <a:r>
              <a:rPr lang="en-US" sz="2800" dirty="0" smtClean="0"/>
              <a:t>➨In spite of rough handling, one can read the OCR information with high degree of accuracy. Flatbed scanners are very accurate and can produce reasonably high quality images.</a:t>
            </a:r>
            <a:br>
              <a:rPr lang="en-US" sz="2800" dirty="0" smtClean="0"/>
            </a:br>
            <a:r>
              <a:rPr lang="en-US" sz="2800" dirty="0" smtClean="0"/>
              <a:t>➨The processing of OCR information is fast. Large quantities of text can be input quickly.</a:t>
            </a:r>
            <a:br>
              <a:rPr lang="en-US" sz="2800" dirty="0" smtClean="0"/>
            </a:br>
            <a:r>
              <a:rPr lang="en-US" sz="2800" dirty="0" smtClean="0"/>
              <a:t>➨A paper based form can be turned into an electronic form which is easy to store or send by mail.</a:t>
            </a:r>
            <a:br>
              <a:rPr lang="en-US" sz="2800" dirty="0" smtClean="0"/>
            </a:br>
            <a:r>
              <a:rPr lang="en-US" sz="2800" dirty="0" smtClean="0"/>
              <a:t>➨It is cheaper than paying someone amount to manually enter large amount of text data. Moreover it takes less time to convert in the electronic form.</a:t>
            </a:r>
            <a:br>
              <a:rPr lang="en-US" sz="2800" dirty="0" smtClean="0"/>
            </a:br>
            <a:r>
              <a:rPr lang="en-US" sz="2800" dirty="0" smtClean="0"/>
              <a:t>➨The latest software can re-create tables as well as original layout.</a:t>
            </a:r>
            <a:endParaRPr lang="en-US" sz="28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838200" y="438151"/>
            <a:ext cx="9048750" cy="6124754"/>
          </a:xfrm>
          <a:prstGeom prst="rect">
            <a:avLst/>
          </a:prstGeom>
        </p:spPr>
        <p:txBody>
          <a:bodyPr wrap="square">
            <a:spAutoFit/>
          </a:bodyPr>
          <a:lstStyle/>
          <a:p>
            <a:pPr fontAlgn="base"/>
            <a:r>
              <a:rPr lang="en-US" sz="2800" b="1" dirty="0" smtClean="0"/>
              <a:t>Drawbacks or disadvantages of OCR</a:t>
            </a:r>
          </a:p>
          <a:p>
            <a:pPr fontAlgn="base"/>
            <a:r>
              <a:rPr lang="en-US" sz="2800" dirty="0" smtClean="0"/>
              <a:t>Following are the drawbacks or </a:t>
            </a:r>
            <a:r>
              <a:rPr lang="en-US" sz="2800" b="1" dirty="0" smtClean="0"/>
              <a:t>disadvantages of OCR</a:t>
            </a:r>
            <a:r>
              <a:rPr lang="en-US" sz="2800" dirty="0" smtClean="0"/>
              <a:t>:</a:t>
            </a:r>
            <a:br>
              <a:rPr lang="en-US" sz="2800" dirty="0" smtClean="0"/>
            </a:br>
            <a:r>
              <a:rPr lang="en-US" sz="2800" dirty="0" smtClean="0"/>
              <a:t>➨OCR text works well with printed text only and not with handwritten text. Handwriting needs to be learnt by the computer.</a:t>
            </a:r>
            <a:br>
              <a:rPr lang="en-US" sz="2800" dirty="0" smtClean="0"/>
            </a:br>
            <a:r>
              <a:rPr lang="en-US" sz="2800" dirty="0" smtClean="0"/>
              <a:t>➨OCR systems are expensive.</a:t>
            </a:r>
            <a:br>
              <a:rPr lang="en-US" sz="2800" dirty="0" smtClean="0"/>
            </a:br>
            <a:r>
              <a:rPr lang="en-US" sz="2800" dirty="0" smtClean="0"/>
              <a:t>➨Images produced by scanner consume lot of memory space.</a:t>
            </a:r>
            <a:br>
              <a:rPr lang="en-US" sz="2800" dirty="0" smtClean="0"/>
            </a:br>
            <a:r>
              <a:rPr lang="en-US" sz="2800" dirty="0" smtClean="0"/>
              <a:t>➨Images lose some quality during scanning and digitizing process.</a:t>
            </a:r>
            <a:br>
              <a:rPr lang="en-US" sz="2800" dirty="0" smtClean="0"/>
            </a:br>
            <a:r>
              <a:rPr lang="en-US" sz="2800" dirty="0" smtClean="0"/>
              <a:t>➨Quality of the final image depends on quality of the original image.</a:t>
            </a:r>
            <a:br>
              <a:rPr lang="en-US" sz="2800" dirty="0" smtClean="0"/>
            </a:br>
            <a:r>
              <a:rPr lang="en-US" sz="2800" dirty="0" smtClean="0"/>
              <a:t>➨All the documents need to be checked over carefully and then manually corrected.</a:t>
            </a:r>
            <a:endParaRPr lang="en-US" sz="28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762000" y="323850"/>
            <a:ext cx="9753600" cy="6191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23741270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952500" y="685800"/>
            <a:ext cx="9639300" cy="56007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29013964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a:lnSpc>
                <a:spcPct val="100000"/>
              </a:lnSpc>
            </a:pPr>
            <a:endParaRPr lang="en-US" sz="1800">
              <a:latin typeface="Calibri"/>
            </a:endParaRPr>
          </a:p>
        </p:txBody>
      </p:sp>
      <p:pic>
        <p:nvPicPr>
          <p:cNvPr id="3" name="Picture 2"/>
          <p:cNvPicPr>
            <a:picLocks noChangeAspect="1"/>
          </p:cNvPicPr>
          <p:nvPr/>
        </p:nvPicPr>
        <p:blipFill>
          <a:blip r:embed="rId3">
            <a:lum/>
            <a:alphaModFix/>
          </a:blip>
          <a:srcRect/>
          <a:stretch>
            <a:fillRect/>
          </a:stretch>
        </p:blipFill>
        <p:spPr>
          <a:xfrm>
            <a:off x="274320" y="365760"/>
            <a:ext cx="11704320" cy="6117119"/>
          </a:xfrm>
          <a:prstGeom prst="rect">
            <a:avLst/>
          </a:prstGeom>
          <a:noFill/>
          <a:ln>
            <a:noFill/>
          </a:ln>
        </p:spPr>
      </p:pic>
    </p:spTree>
    <p:extLst>
      <p:ext uri="{BB962C8B-B14F-4D97-AF65-F5344CB8AC3E}">
        <p14:creationId xmlns:p14="http://schemas.microsoft.com/office/powerpoint/2010/main" xmlns="" val="1396818131"/>
      </p:ext>
    </p:extLst>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89BEAE0-05D4-425E-B059-B7314865EEB4}"/>
              </a:ext>
            </a:extLst>
          </p:cNvPr>
          <p:cNvSpPr>
            <a:spLocks noGrp="1"/>
          </p:cNvSpPr>
          <p:nvPr>
            <p:ph type="title"/>
          </p:nvPr>
        </p:nvSpPr>
        <p:spPr/>
        <p:txBody>
          <a:bodyPr/>
          <a:lstStyle/>
          <a:p>
            <a:endParaRPr lang="en-IN" dirty="0"/>
          </a:p>
        </p:txBody>
      </p:sp>
      <p:pic>
        <p:nvPicPr>
          <p:cNvPr id="5" name="Content Placeholder 4">
            <a:extLst>
              <a:ext uri="{FF2B5EF4-FFF2-40B4-BE49-F238E27FC236}">
                <a16:creationId xmlns:a16="http://schemas.microsoft.com/office/drawing/2014/main" xmlns="" id="{45D4D3DD-F5F8-4F9C-BFF5-2B915C9C05EB}"/>
              </a:ext>
            </a:extLst>
          </p:cNvPr>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476250" y="365125"/>
            <a:ext cx="11239499" cy="6127750"/>
          </a:xfrm>
        </p:spPr>
      </p:pic>
    </p:spTree>
    <p:extLst>
      <p:ext uri="{BB962C8B-B14F-4D97-AF65-F5344CB8AC3E}">
        <p14:creationId xmlns:p14="http://schemas.microsoft.com/office/powerpoint/2010/main" xmlns="" val="30227267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C:\Users\MAYUR\Downloads\Screenshot from 2020-04-07 17-52-54.png"/>
          <p:cNvPicPr>
            <a:picLocks noChangeAspect="1" noChangeArrowheads="1"/>
          </p:cNvPicPr>
          <p:nvPr/>
        </p:nvPicPr>
        <p:blipFill>
          <a:blip r:embed="rId2"/>
          <a:srcRect/>
          <a:stretch>
            <a:fillRect/>
          </a:stretch>
        </p:blipFill>
        <p:spPr bwMode="auto">
          <a:xfrm>
            <a:off x="-409575" y="-228600"/>
            <a:ext cx="13011150" cy="7315200"/>
          </a:xfrm>
          <a:prstGeom prst="rect">
            <a:avLst/>
          </a:prstGeom>
          <a:noFill/>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C:\Users\MAYUR\Downloads\Screenshot from 2020-04-07 17-53-49.png"/>
          <p:cNvPicPr>
            <a:picLocks noChangeAspect="1" noChangeArrowheads="1"/>
          </p:cNvPicPr>
          <p:nvPr/>
        </p:nvPicPr>
        <p:blipFill>
          <a:blip r:embed="rId2"/>
          <a:srcRect/>
          <a:stretch>
            <a:fillRect/>
          </a:stretch>
        </p:blipFill>
        <p:spPr bwMode="auto">
          <a:xfrm>
            <a:off x="1485900" y="457200"/>
            <a:ext cx="9202313" cy="5955175"/>
          </a:xfrm>
          <a:prstGeom prst="rect">
            <a:avLst/>
          </a:prstGeom>
          <a:noFill/>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C:\Users\MAYUR\Downloads\Screenshot from 2020-04-07 17-55-13.png"/>
          <p:cNvPicPr>
            <a:picLocks noChangeAspect="1" noChangeArrowheads="1"/>
          </p:cNvPicPr>
          <p:nvPr/>
        </p:nvPicPr>
        <p:blipFill>
          <a:blip r:embed="rId2"/>
          <a:srcRect/>
          <a:stretch>
            <a:fillRect/>
          </a:stretch>
        </p:blipFill>
        <p:spPr bwMode="auto">
          <a:xfrm>
            <a:off x="895350" y="304801"/>
            <a:ext cx="9486900" cy="6629399"/>
          </a:xfrm>
          <a:prstGeom prst="rect">
            <a:avLst/>
          </a:prstGeom>
          <a:noFill/>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00150" y="700773"/>
            <a:ext cx="9334500" cy="562739"/>
          </a:xfrm>
          <a:prstGeom prst="rect">
            <a:avLst/>
          </a:prstGeom>
          <a:noFill/>
          <a:ln>
            <a:noFill/>
          </a:ln>
        </p:spPr>
        <p:txBody>
          <a:bodyPr wrap="square" lIns="90000" tIns="45000" rIns="90000" bIns="45000" anchorCtr="0" compatLnSpc="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hangingPunct="0">
              <a:lnSpc>
                <a:spcPct val="100000"/>
              </a:lnSpc>
              <a:spcBef>
                <a:spcPts val="0"/>
              </a:spcBef>
              <a:spcAft>
                <a:spcPts val="0"/>
              </a:spcAft>
              <a:buNone/>
              <a:tabLst/>
              <a:defRPr b="1"/>
            </a:pPr>
            <a:r>
              <a:rPr lang="en-US" sz="3200" i="0" u="none" strike="noStrike" kern="1200" cap="none" dirty="0">
                <a:ln>
                  <a:noFill/>
                </a:ln>
                <a:latin typeface="Liberation Sans" pitchFamily="18"/>
                <a:ea typeface="Noto Sans CJK SC" pitchFamily="2"/>
                <a:cs typeface="Lohit Devanagari" pitchFamily="2"/>
              </a:rPr>
              <a:t>Image Processing using OCR of Google Docs.</a:t>
            </a:r>
          </a:p>
        </p:txBody>
      </p:sp>
      <p:sp>
        <p:nvSpPr>
          <p:cNvPr id="3" name="TextBox 2"/>
          <p:cNvSpPr txBox="1"/>
          <p:nvPr/>
        </p:nvSpPr>
        <p:spPr>
          <a:xfrm>
            <a:off x="137100" y="1793340"/>
            <a:ext cx="11216700" cy="5753135"/>
          </a:xfrm>
          <a:prstGeom prst="rect">
            <a:avLst/>
          </a:prstGeom>
          <a:noFill/>
          <a:ln>
            <a:noFill/>
          </a:ln>
        </p:spPr>
        <p:txBody>
          <a:bodyPr wrap="square" lIns="90000" tIns="45000" rIns="90000" bIns="45000" anchorCtr="0" compatLnSpc="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hangingPunct="0">
              <a:lnSpc>
                <a:spcPct val="100000"/>
              </a:lnSpc>
              <a:spcBef>
                <a:spcPts val="0"/>
              </a:spcBef>
              <a:spcAft>
                <a:spcPts val="0"/>
              </a:spcAft>
              <a:buNone/>
              <a:tabLst/>
            </a:pPr>
            <a:r>
              <a:rPr lang="en-US" sz="2400" i="0" u="none" strike="noStrike" kern="1200" cap="none" dirty="0">
                <a:ln>
                  <a:noFill/>
                </a:ln>
                <a:latin typeface="Times New Roman" pitchFamily="18" charset="0"/>
                <a:ea typeface="Noto Sans CJK SC" pitchFamily="2"/>
                <a:cs typeface="Times New Roman" pitchFamily="18" charset="0"/>
              </a:rPr>
              <a:t>Google Docs. OCR (Optical Character Recognition ) is a tool provided by Google which takes image as an input and generates output as  a text format.</a:t>
            </a:r>
          </a:p>
          <a:p>
            <a:pPr marL="0" marR="0" lvl="0" indent="0" hangingPunct="0">
              <a:lnSpc>
                <a:spcPct val="100000"/>
              </a:lnSpc>
              <a:spcBef>
                <a:spcPts val="0"/>
              </a:spcBef>
              <a:spcAft>
                <a:spcPts val="0"/>
              </a:spcAft>
              <a:buNone/>
              <a:tabLst/>
            </a:pPr>
            <a:r>
              <a:rPr lang="en-US" sz="2400" i="0" u="none" strike="noStrike" kern="1200" cap="none" dirty="0">
                <a:ln>
                  <a:noFill/>
                </a:ln>
                <a:latin typeface="Times New Roman" pitchFamily="18" charset="0"/>
                <a:ea typeface="Noto Sans CJK SC" pitchFamily="2"/>
                <a:cs typeface="Times New Roman" pitchFamily="18" charset="0"/>
              </a:rPr>
              <a:t>  </a:t>
            </a:r>
          </a:p>
          <a:p>
            <a:pPr marL="0" marR="0" lvl="0" indent="0" hangingPunct="0">
              <a:lnSpc>
                <a:spcPct val="100000"/>
              </a:lnSpc>
              <a:spcBef>
                <a:spcPts val="0"/>
              </a:spcBef>
              <a:spcAft>
                <a:spcPts val="0"/>
              </a:spcAft>
              <a:buNone/>
              <a:tabLst/>
            </a:pPr>
            <a:endParaRPr lang="en-US" sz="2400" i="0" u="none" strike="noStrike" kern="1200" cap="none" dirty="0">
              <a:ln>
                <a:noFill/>
              </a:ln>
              <a:latin typeface="Times New Roman" pitchFamily="18" charset="0"/>
              <a:ea typeface="Noto Sans CJK SC" pitchFamily="2"/>
              <a:cs typeface="Times New Roman" pitchFamily="18" charset="0"/>
            </a:endParaRPr>
          </a:p>
          <a:p>
            <a:pPr marL="0" marR="0" lvl="0" indent="0" hangingPunct="0">
              <a:lnSpc>
                <a:spcPct val="100000"/>
              </a:lnSpc>
              <a:spcBef>
                <a:spcPts val="0"/>
              </a:spcBef>
              <a:spcAft>
                <a:spcPts val="0"/>
              </a:spcAft>
              <a:buNone/>
              <a:tabLst/>
            </a:pPr>
            <a:r>
              <a:rPr lang="en-US" sz="2400" i="0" u="none" strike="noStrike" kern="1200" cap="none" dirty="0">
                <a:ln>
                  <a:noFill/>
                </a:ln>
                <a:latin typeface="Times New Roman" pitchFamily="18" charset="0"/>
                <a:ea typeface="Noto Sans CJK SC" pitchFamily="2"/>
                <a:cs typeface="Times New Roman" pitchFamily="18" charset="0"/>
              </a:rPr>
              <a:t>Google Drive is a file storage and synchronization service developed by Google.</a:t>
            </a:r>
          </a:p>
          <a:p>
            <a:pPr marL="0" marR="0" lvl="0" indent="0" hangingPunct="0">
              <a:lnSpc>
                <a:spcPct val="100000"/>
              </a:lnSpc>
              <a:spcBef>
                <a:spcPts val="0"/>
              </a:spcBef>
              <a:spcAft>
                <a:spcPts val="0"/>
              </a:spcAft>
              <a:buNone/>
              <a:tabLst/>
            </a:pPr>
            <a:endParaRPr lang="en-US" sz="2400" i="0" u="none" strike="noStrike" kern="1200" cap="none" dirty="0">
              <a:ln>
                <a:noFill/>
              </a:ln>
              <a:latin typeface="Times New Roman" pitchFamily="18" charset="0"/>
              <a:ea typeface="Noto Sans CJK SC" pitchFamily="2"/>
              <a:cs typeface="Times New Roman" pitchFamily="18" charset="0"/>
            </a:endParaRPr>
          </a:p>
          <a:p>
            <a:pPr marL="0" marR="0" lvl="0" indent="0" hangingPunct="0">
              <a:lnSpc>
                <a:spcPct val="100000"/>
              </a:lnSpc>
              <a:spcBef>
                <a:spcPts val="0"/>
              </a:spcBef>
              <a:spcAft>
                <a:spcPts val="0"/>
              </a:spcAft>
              <a:buNone/>
              <a:tabLst/>
            </a:pPr>
            <a:r>
              <a:rPr lang="en-US" sz="2400" i="0" u="none" strike="noStrike" kern="1200" cap="none" dirty="0">
                <a:ln>
                  <a:noFill/>
                </a:ln>
                <a:latin typeface="Times New Roman" pitchFamily="18" charset="0"/>
                <a:ea typeface="Noto Sans CJK SC" pitchFamily="2"/>
                <a:cs typeface="Times New Roman" pitchFamily="18" charset="0"/>
              </a:rPr>
              <a:t>The image is first uploaded to the Google Drive.</a:t>
            </a:r>
          </a:p>
          <a:p>
            <a:pPr marL="0" marR="0" lvl="0" indent="0" hangingPunct="0">
              <a:lnSpc>
                <a:spcPct val="100000"/>
              </a:lnSpc>
              <a:spcBef>
                <a:spcPts val="0"/>
              </a:spcBef>
              <a:spcAft>
                <a:spcPts val="0"/>
              </a:spcAft>
              <a:buNone/>
              <a:tabLst/>
            </a:pPr>
            <a:r>
              <a:rPr lang="en-US" sz="2400" i="0" u="none" strike="noStrike" kern="1200" cap="none" dirty="0">
                <a:ln>
                  <a:noFill/>
                </a:ln>
                <a:latin typeface="Times New Roman" pitchFamily="18" charset="0"/>
                <a:ea typeface="Noto Sans CJK SC" pitchFamily="2"/>
                <a:cs typeface="Times New Roman" pitchFamily="18" charset="0"/>
              </a:rPr>
              <a:t>Then the image is opened by right clicking it and selecting open with Google Docs.</a:t>
            </a:r>
          </a:p>
          <a:p>
            <a:pPr marL="0" marR="0" lvl="0" indent="0" hangingPunct="0">
              <a:lnSpc>
                <a:spcPct val="100000"/>
              </a:lnSpc>
              <a:spcBef>
                <a:spcPts val="0"/>
              </a:spcBef>
              <a:spcAft>
                <a:spcPts val="0"/>
              </a:spcAft>
              <a:buNone/>
              <a:tabLst/>
            </a:pPr>
            <a:endParaRPr lang="en-US" sz="2400" i="0" u="none" strike="noStrike" kern="1200" cap="none" dirty="0">
              <a:ln>
                <a:noFill/>
              </a:ln>
              <a:latin typeface="Times New Roman" pitchFamily="18" charset="0"/>
              <a:ea typeface="Noto Sans CJK SC" pitchFamily="2"/>
              <a:cs typeface="Times New Roman" pitchFamily="18" charset="0"/>
            </a:endParaRPr>
          </a:p>
          <a:p>
            <a:pPr marL="0" marR="0" lvl="0" indent="0" hangingPunct="0">
              <a:lnSpc>
                <a:spcPct val="100000"/>
              </a:lnSpc>
              <a:spcBef>
                <a:spcPts val="0"/>
              </a:spcBef>
              <a:spcAft>
                <a:spcPts val="0"/>
              </a:spcAft>
              <a:buNone/>
              <a:tabLst/>
            </a:pPr>
            <a:endParaRPr lang="en-US" sz="2400" i="0" u="none" strike="noStrike" kern="1200" cap="none" dirty="0">
              <a:ln>
                <a:noFill/>
              </a:ln>
              <a:latin typeface="Times New Roman" pitchFamily="18" charset="0"/>
              <a:ea typeface="Noto Sans CJK SC" pitchFamily="2"/>
              <a:cs typeface="Times New Roman" pitchFamily="18" charset="0"/>
            </a:endParaRPr>
          </a:p>
          <a:p>
            <a:pPr marL="0" marR="0" lvl="0" indent="0" hangingPunct="0">
              <a:lnSpc>
                <a:spcPct val="100000"/>
              </a:lnSpc>
              <a:spcBef>
                <a:spcPts val="0"/>
              </a:spcBef>
              <a:spcAft>
                <a:spcPts val="0"/>
              </a:spcAft>
              <a:buNone/>
              <a:tabLst/>
            </a:pPr>
            <a:r>
              <a:rPr lang="en-US" sz="2400" i="0" u="none" strike="noStrike" kern="1200" cap="none" dirty="0">
                <a:ln>
                  <a:noFill/>
                </a:ln>
                <a:latin typeface="Times New Roman" pitchFamily="18" charset="0"/>
                <a:ea typeface="Noto Sans CJK SC" pitchFamily="2"/>
                <a:cs typeface="Times New Roman" pitchFamily="18" charset="0"/>
              </a:rPr>
              <a:t>The two file will get generated, one would be consist of the input file containing the image which is to be processed</a:t>
            </a:r>
          </a:p>
          <a:p>
            <a:pPr marL="0" marR="0" lvl="0" indent="0" hangingPunct="0">
              <a:lnSpc>
                <a:spcPct val="100000"/>
              </a:lnSpc>
              <a:spcBef>
                <a:spcPts val="0"/>
              </a:spcBef>
              <a:spcAft>
                <a:spcPts val="0"/>
              </a:spcAft>
              <a:buNone/>
              <a:tabLst/>
            </a:pPr>
            <a:r>
              <a:rPr lang="en-US" sz="2400" i="0" u="none" strike="noStrike" kern="1200" cap="none" dirty="0">
                <a:ln>
                  <a:noFill/>
                </a:ln>
                <a:latin typeface="Times New Roman" pitchFamily="18" charset="0"/>
                <a:ea typeface="Noto Sans CJK SC" pitchFamily="2"/>
                <a:cs typeface="Times New Roman" pitchFamily="18" charset="0"/>
              </a:rPr>
              <a:t>And other part would consist of the text </a:t>
            </a:r>
            <a:r>
              <a:rPr lang="en-US" sz="2400" i="0" u="none" strike="noStrike" kern="1200" cap="none" dirty="0" err="1">
                <a:ln>
                  <a:noFill/>
                </a:ln>
                <a:latin typeface="Times New Roman" pitchFamily="18" charset="0"/>
                <a:ea typeface="Noto Sans CJK SC" pitchFamily="2"/>
                <a:cs typeface="Times New Roman" pitchFamily="18" charset="0"/>
              </a:rPr>
              <a:t>ocr</a:t>
            </a:r>
            <a:r>
              <a:rPr lang="en-US" sz="2400" i="0" u="none" strike="noStrike" kern="1200" cap="none" dirty="0">
                <a:ln>
                  <a:noFill/>
                </a:ln>
                <a:latin typeface="Times New Roman" pitchFamily="18" charset="0"/>
                <a:ea typeface="Noto Sans CJK SC" pitchFamily="2"/>
                <a:cs typeface="Times New Roman" pitchFamily="18" charset="0"/>
              </a:rPr>
              <a:t> file.</a:t>
            </a:r>
          </a:p>
          <a:p>
            <a:pPr marL="0" marR="0" lvl="0" indent="0" hangingPunct="0">
              <a:lnSpc>
                <a:spcPct val="100000"/>
              </a:lnSpc>
              <a:spcBef>
                <a:spcPts val="0"/>
              </a:spcBef>
              <a:spcAft>
                <a:spcPts val="0"/>
              </a:spcAft>
              <a:buNone/>
              <a:tabLst/>
            </a:pPr>
            <a:endParaRPr lang="en-US" sz="1800" i="0" u="none" strike="noStrike" kern="1200" cap="none" dirty="0">
              <a:ln>
                <a:noFill/>
              </a:ln>
              <a:latin typeface="Liberation Sans" pitchFamily="18"/>
              <a:ea typeface="Noto Sans CJK SC" pitchFamily="2"/>
              <a:cs typeface="Lohit Devanagari" pitchFamily="2"/>
            </a:endParaRPr>
          </a:p>
          <a:p>
            <a:pPr marL="0" marR="0" lvl="0" indent="0" hangingPunct="0">
              <a:lnSpc>
                <a:spcPct val="100000"/>
              </a:lnSpc>
              <a:spcBef>
                <a:spcPts val="0"/>
              </a:spcBef>
              <a:spcAft>
                <a:spcPts val="0"/>
              </a:spcAft>
              <a:buNone/>
              <a:tabLst/>
            </a:pPr>
            <a:endParaRPr lang="en-US" sz="1800" i="0" u="none" strike="noStrike" kern="1200" cap="none" dirty="0">
              <a:ln>
                <a:noFill/>
              </a:ln>
              <a:latin typeface="Liberation Sans" pitchFamily="18"/>
              <a:ea typeface="Noto Sans CJK SC" pitchFamily="2"/>
              <a:cs typeface="Lohit Devanagari" pitchFamily="2"/>
            </a:endParaRPr>
          </a:p>
          <a:p>
            <a:pPr marL="0" marR="0" lvl="0" indent="0" hangingPunct="0">
              <a:lnSpc>
                <a:spcPct val="100000"/>
              </a:lnSpc>
              <a:spcBef>
                <a:spcPts val="0"/>
              </a:spcBef>
              <a:spcAft>
                <a:spcPts val="0"/>
              </a:spcAft>
              <a:buNone/>
              <a:tabLst/>
            </a:pPr>
            <a:endParaRPr lang="en-US" sz="1800" i="0" u="none" strike="noStrike" kern="1200" cap="none" dirty="0">
              <a:ln>
                <a:noFill/>
              </a:ln>
              <a:latin typeface="Liberation Sans" pitchFamily="18"/>
              <a:ea typeface="Noto Sans CJK SC" pitchFamily="2"/>
              <a:cs typeface="Lohit Devanagari" pitchFamily="2"/>
            </a:endParaRPr>
          </a:p>
          <a:p>
            <a:pPr marL="0" marR="0" lvl="0" indent="0" hangingPunct="0">
              <a:lnSpc>
                <a:spcPct val="100000"/>
              </a:lnSpc>
              <a:spcBef>
                <a:spcPts val="0"/>
              </a:spcBef>
              <a:spcAft>
                <a:spcPts val="0"/>
              </a:spcAft>
              <a:buNone/>
              <a:tabLst/>
            </a:pPr>
            <a:endParaRPr lang="en-US" sz="1800" i="0" u="none" strike="noStrike" kern="1200" cap="none" dirty="0">
              <a:ln>
                <a:noFill/>
              </a:ln>
              <a:latin typeface="Liberation Sans" pitchFamily="18"/>
              <a:ea typeface="Noto Sans CJK SC" pitchFamily="2"/>
              <a:cs typeface="Lohit Devanagari" pitchFamily="2"/>
            </a:endParaRPr>
          </a:p>
        </p:txBody>
      </p:sp>
    </p:spTree>
    <p:extLst>
      <p:ext uri="{BB962C8B-B14F-4D97-AF65-F5344CB8AC3E}">
        <p14:creationId xmlns:p14="http://schemas.microsoft.com/office/powerpoint/2010/main" xmlns="" val="9268783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What is spellchecker?</a:t>
            </a:r>
            <a:endParaRPr lang="en-US" dirty="0"/>
          </a:p>
        </p:txBody>
      </p:sp>
      <p:sp>
        <p:nvSpPr>
          <p:cNvPr id="3" name="Content Placeholder 2"/>
          <p:cNvSpPr>
            <a:spLocks noGrp="1"/>
          </p:cNvSpPr>
          <p:nvPr>
            <p:ph idx="1"/>
          </p:nvPr>
        </p:nvSpPr>
        <p:spPr>
          <a:xfrm>
            <a:off x="838200" y="2324099"/>
            <a:ext cx="10515600" cy="3852863"/>
          </a:xfrm>
        </p:spPr>
        <p:txBody>
          <a:bodyPr/>
          <a:lstStyle/>
          <a:p>
            <a:pPr algn="ctr">
              <a:buNone/>
            </a:pPr>
            <a:r>
              <a:rPr lang="en-US" dirty="0" smtClean="0"/>
              <a:t> </a:t>
            </a:r>
            <a:r>
              <a:rPr lang="en-US" sz="3200" dirty="0" smtClean="0"/>
              <a:t>A spell checker is an application, program or a function of a program which determines the correctness of the spelling of a given word based on the language set being used. It can either be a standalone program or part of a larger program which operates on blocks of text such as a word processor, search engine or an email client.</a:t>
            </a:r>
            <a:endParaRPr lang="en-US" sz="32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62000" y="800100"/>
            <a:ext cx="9563100" cy="5724644"/>
          </a:xfrm>
          <a:prstGeom prst="rect">
            <a:avLst/>
          </a:prstGeom>
        </p:spPr>
        <p:txBody>
          <a:bodyPr wrap="square">
            <a:spAutoFit/>
          </a:bodyPr>
          <a:lstStyle/>
          <a:p>
            <a:pPr lvl="0" hangingPunct="0"/>
            <a:r>
              <a:rPr lang="en-US" sz="3200" b="1" dirty="0">
                <a:latin typeface="Times New Roman" pitchFamily="18" charset="0"/>
                <a:ea typeface="Noto Sans CJK SC" pitchFamily="2"/>
                <a:cs typeface="Times New Roman" pitchFamily="18" charset="0"/>
              </a:rPr>
              <a:t>Things to be noted</a:t>
            </a:r>
            <a:r>
              <a:rPr lang="en-US" sz="2400" b="1" dirty="0">
                <a:latin typeface="Times New Roman" pitchFamily="18" charset="0"/>
                <a:ea typeface="Noto Sans CJK SC" pitchFamily="2"/>
                <a:cs typeface="Times New Roman" pitchFamily="18" charset="0"/>
              </a:rPr>
              <a:t>:</a:t>
            </a:r>
          </a:p>
          <a:p>
            <a:pPr lvl="0" hangingPunct="0"/>
            <a:r>
              <a:rPr lang="en-US" dirty="0">
                <a:latin typeface="Times New Roman" pitchFamily="18" charset="0"/>
                <a:ea typeface="Noto Sans CJK SC" pitchFamily="2"/>
                <a:cs typeface="Times New Roman" pitchFamily="18" charset="0"/>
              </a:rPr>
              <a:t>   </a:t>
            </a:r>
            <a:r>
              <a:rPr lang="en-US" b="1" dirty="0">
                <a:latin typeface="Times New Roman" pitchFamily="18" charset="0"/>
                <a:ea typeface="Noto Sans CJK SC" pitchFamily="2"/>
                <a:cs typeface="Times New Roman" pitchFamily="18" charset="0"/>
              </a:rPr>
              <a:t> Format: </a:t>
            </a:r>
            <a:r>
              <a:rPr lang="en-US" b="1" dirty="0" smtClean="0">
                <a:latin typeface="Times New Roman" pitchFamily="18" charset="0"/>
                <a:ea typeface="Noto Sans CJK SC" pitchFamily="2"/>
                <a:cs typeface="Times New Roman" pitchFamily="18" charset="0"/>
              </a:rPr>
              <a:t> </a:t>
            </a:r>
            <a:r>
              <a:rPr lang="en-US" dirty="0" smtClean="0">
                <a:latin typeface="Times New Roman" pitchFamily="18" charset="0"/>
                <a:ea typeface="Noto Sans CJK SC" pitchFamily="2"/>
                <a:cs typeface="Times New Roman" pitchFamily="18" charset="0"/>
              </a:rPr>
              <a:t>You </a:t>
            </a:r>
            <a:r>
              <a:rPr lang="en-US" dirty="0">
                <a:latin typeface="Times New Roman" pitchFamily="18" charset="0"/>
                <a:ea typeface="Noto Sans CJK SC" pitchFamily="2"/>
                <a:cs typeface="Times New Roman" pitchFamily="18" charset="0"/>
              </a:rPr>
              <a:t>can convert .JPEG, .PNG, .GIF, or PDF (multipage documents) files.</a:t>
            </a:r>
          </a:p>
          <a:p>
            <a:pPr lvl="0" hangingPunct="0"/>
            <a:r>
              <a:rPr lang="en-US" dirty="0">
                <a:latin typeface="Times New Roman" pitchFamily="18" charset="0"/>
                <a:ea typeface="Noto Sans CJK SC" pitchFamily="2"/>
                <a:cs typeface="Times New Roman" pitchFamily="18" charset="0"/>
              </a:rPr>
              <a:t>  </a:t>
            </a:r>
            <a:r>
              <a:rPr lang="en-US" b="1" dirty="0">
                <a:latin typeface="Times New Roman" pitchFamily="18" charset="0"/>
                <a:ea typeface="Noto Sans CJK SC" pitchFamily="2"/>
                <a:cs typeface="Times New Roman" pitchFamily="18" charset="0"/>
              </a:rPr>
              <a:t>  File size: </a:t>
            </a:r>
            <a:r>
              <a:rPr lang="en-US" dirty="0">
                <a:latin typeface="Times New Roman" pitchFamily="18" charset="0"/>
                <a:ea typeface="Noto Sans CJK SC" pitchFamily="2"/>
                <a:cs typeface="Times New Roman" pitchFamily="18" charset="0"/>
              </a:rPr>
              <a:t>The file should be 2 MB or less.</a:t>
            </a:r>
          </a:p>
          <a:p>
            <a:pPr lvl="0" hangingPunct="0"/>
            <a:r>
              <a:rPr lang="en-US" dirty="0">
                <a:latin typeface="Times New Roman" pitchFamily="18" charset="0"/>
                <a:ea typeface="Noto Sans CJK SC" pitchFamily="2"/>
                <a:cs typeface="Times New Roman" pitchFamily="18" charset="0"/>
              </a:rPr>
              <a:t>    </a:t>
            </a:r>
            <a:r>
              <a:rPr lang="en-US" b="1" dirty="0">
                <a:latin typeface="Times New Roman" pitchFamily="18" charset="0"/>
                <a:ea typeface="Noto Sans CJK SC" pitchFamily="2"/>
                <a:cs typeface="Times New Roman" pitchFamily="18" charset="0"/>
              </a:rPr>
              <a:t>Resolution:</a:t>
            </a:r>
            <a:r>
              <a:rPr lang="en-US" dirty="0">
                <a:latin typeface="Times New Roman" pitchFamily="18" charset="0"/>
                <a:ea typeface="Noto Sans CJK SC" pitchFamily="2"/>
                <a:cs typeface="Times New Roman" pitchFamily="18" charset="0"/>
              </a:rPr>
              <a:t> Text should be at least 10 pixels high.</a:t>
            </a:r>
          </a:p>
          <a:p>
            <a:pPr lvl="0" hangingPunct="0"/>
            <a:r>
              <a:rPr lang="en-US" dirty="0">
                <a:latin typeface="Times New Roman" pitchFamily="18" charset="0"/>
                <a:ea typeface="Noto Sans CJK SC" pitchFamily="2"/>
                <a:cs typeface="Times New Roman" pitchFamily="18" charset="0"/>
              </a:rPr>
              <a:t>   </a:t>
            </a:r>
            <a:r>
              <a:rPr lang="en-US" b="1" dirty="0">
                <a:latin typeface="Times New Roman" pitchFamily="18" charset="0"/>
                <a:ea typeface="Noto Sans CJK SC" pitchFamily="2"/>
                <a:cs typeface="Times New Roman" pitchFamily="18" charset="0"/>
              </a:rPr>
              <a:t> Orientation:</a:t>
            </a:r>
            <a:r>
              <a:rPr lang="en-US" dirty="0">
                <a:latin typeface="Times New Roman" pitchFamily="18" charset="0"/>
                <a:ea typeface="Noto Sans CJK SC" pitchFamily="2"/>
                <a:cs typeface="Times New Roman" pitchFamily="18" charset="0"/>
              </a:rPr>
              <a:t> Documents must be right-side up. If your image is facing the wrong way, rotate it </a:t>
            </a:r>
            <a:r>
              <a:rPr lang="en-US" dirty="0" smtClean="0">
                <a:latin typeface="Times New Roman" pitchFamily="18" charset="0"/>
                <a:ea typeface="Noto Sans CJK SC" pitchFamily="2"/>
                <a:cs typeface="Times New Roman" pitchFamily="18" charset="0"/>
              </a:rPr>
              <a:t>   	           before </a:t>
            </a:r>
            <a:r>
              <a:rPr lang="en-US" dirty="0">
                <a:latin typeface="Times New Roman" pitchFamily="18" charset="0"/>
                <a:ea typeface="Noto Sans CJK SC" pitchFamily="2"/>
                <a:cs typeface="Times New Roman" pitchFamily="18" charset="0"/>
              </a:rPr>
              <a:t>uploading it to Google Drive.</a:t>
            </a:r>
          </a:p>
          <a:p>
            <a:pPr lvl="0" hangingPunct="0"/>
            <a:r>
              <a:rPr lang="en-US" dirty="0">
                <a:latin typeface="Times New Roman" pitchFamily="18" charset="0"/>
                <a:ea typeface="Noto Sans CJK SC" pitchFamily="2"/>
                <a:cs typeface="Times New Roman" pitchFamily="18" charset="0"/>
              </a:rPr>
              <a:t>   </a:t>
            </a:r>
            <a:r>
              <a:rPr lang="en-US" b="1" dirty="0">
                <a:latin typeface="Times New Roman" pitchFamily="18" charset="0"/>
                <a:ea typeface="Noto Sans CJK SC" pitchFamily="2"/>
                <a:cs typeface="Times New Roman" pitchFamily="18" charset="0"/>
              </a:rPr>
              <a:t> Languages:</a:t>
            </a:r>
            <a:r>
              <a:rPr lang="en-US" dirty="0">
                <a:latin typeface="Times New Roman" pitchFamily="18" charset="0"/>
                <a:ea typeface="Noto Sans CJK SC" pitchFamily="2"/>
                <a:cs typeface="Times New Roman" pitchFamily="18" charset="0"/>
              </a:rPr>
              <a:t> Google Drive will detect the language of the document.</a:t>
            </a:r>
          </a:p>
          <a:p>
            <a:pPr lvl="0" hangingPunct="0"/>
            <a:r>
              <a:rPr lang="en-US" dirty="0">
                <a:latin typeface="Times New Roman" pitchFamily="18" charset="0"/>
                <a:ea typeface="Noto Sans CJK SC" pitchFamily="2"/>
                <a:cs typeface="Times New Roman" pitchFamily="18" charset="0"/>
              </a:rPr>
              <a:t>    </a:t>
            </a:r>
            <a:r>
              <a:rPr lang="en-US" b="1" dirty="0">
                <a:latin typeface="Times New Roman" pitchFamily="18" charset="0"/>
                <a:ea typeface="Noto Sans CJK SC" pitchFamily="2"/>
                <a:cs typeface="Times New Roman" pitchFamily="18" charset="0"/>
              </a:rPr>
              <a:t>Font and character set: </a:t>
            </a:r>
            <a:r>
              <a:rPr lang="en-US" dirty="0">
                <a:latin typeface="Times New Roman" pitchFamily="18" charset="0"/>
                <a:ea typeface="Noto Sans CJK SC" pitchFamily="2"/>
                <a:cs typeface="Times New Roman" pitchFamily="18" charset="0"/>
              </a:rPr>
              <a:t>For best results, use common fonts such as Arial or Times New Roman.</a:t>
            </a:r>
          </a:p>
          <a:p>
            <a:pPr lvl="0" hangingPunct="0"/>
            <a:r>
              <a:rPr lang="en-US" dirty="0">
                <a:latin typeface="Times New Roman" pitchFamily="18" charset="0"/>
                <a:ea typeface="Noto Sans CJK SC" pitchFamily="2"/>
                <a:cs typeface="Times New Roman" pitchFamily="18" charset="0"/>
              </a:rPr>
              <a:t>    </a:t>
            </a:r>
            <a:r>
              <a:rPr lang="en-US" b="1" dirty="0">
                <a:latin typeface="Times New Roman" pitchFamily="18" charset="0"/>
                <a:ea typeface="Noto Sans CJK SC" pitchFamily="2"/>
                <a:cs typeface="Times New Roman" pitchFamily="18" charset="0"/>
              </a:rPr>
              <a:t>Image quality:</a:t>
            </a:r>
            <a:r>
              <a:rPr lang="en-US" dirty="0">
                <a:latin typeface="Times New Roman" pitchFamily="18" charset="0"/>
                <a:ea typeface="Noto Sans CJK SC" pitchFamily="2"/>
                <a:cs typeface="Times New Roman" pitchFamily="18" charset="0"/>
              </a:rPr>
              <a:t> Sharp images with even lighting and clear contrasts work best.</a:t>
            </a:r>
          </a:p>
          <a:p>
            <a:pPr lvl="0" hangingPunct="0"/>
            <a:endParaRPr lang="en-US" sz="3200" b="1" dirty="0">
              <a:latin typeface="Times New Roman" pitchFamily="18" charset="0"/>
              <a:ea typeface="Noto Sans CJK SC" pitchFamily="2"/>
              <a:cs typeface="Times New Roman" pitchFamily="18" charset="0"/>
            </a:endParaRPr>
          </a:p>
          <a:p>
            <a:pPr lvl="0" hangingPunct="0"/>
            <a:r>
              <a:rPr lang="en-US" sz="3200" b="1" dirty="0">
                <a:latin typeface="Times New Roman" pitchFamily="18" charset="0"/>
                <a:ea typeface="Noto Sans CJK SC" pitchFamily="2"/>
                <a:cs typeface="Times New Roman" pitchFamily="18" charset="0"/>
              </a:rPr>
              <a:t>Convert an image file</a:t>
            </a:r>
          </a:p>
          <a:p>
            <a:pPr lvl="0" hangingPunct="0"/>
            <a:endParaRPr lang="en-US" dirty="0">
              <a:latin typeface="Times New Roman" pitchFamily="18" charset="0"/>
              <a:ea typeface="Noto Sans CJK SC" pitchFamily="2"/>
              <a:cs typeface="Times New Roman" pitchFamily="18" charset="0"/>
            </a:endParaRPr>
          </a:p>
          <a:p>
            <a:pPr lvl="0" hangingPunct="0"/>
            <a:r>
              <a:rPr lang="en-US" dirty="0">
                <a:latin typeface="Times New Roman" pitchFamily="18" charset="0"/>
                <a:ea typeface="Noto Sans CJK SC" pitchFamily="2"/>
                <a:cs typeface="Times New Roman" pitchFamily="18" charset="0"/>
              </a:rPr>
              <a:t>    On your computer, go to drive.google.com.</a:t>
            </a:r>
          </a:p>
          <a:p>
            <a:pPr lvl="0" hangingPunct="0"/>
            <a:r>
              <a:rPr lang="en-US" dirty="0">
                <a:latin typeface="Times New Roman" pitchFamily="18" charset="0"/>
                <a:ea typeface="Noto Sans CJK SC" pitchFamily="2"/>
                <a:cs typeface="Times New Roman" pitchFamily="18" charset="0"/>
              </a:rPr>
              <a:t>    Right-click on the desired file.</a:t>
            </a:r>
          </a:p>
          <a:p>
            <a:pPr lvl="0" hangingPunct="0"/>
            <a:r>
              <a:rPr lang="en-US" dirty="0">
                <a:latin typeface="Times New Roman" pitchFamily="18" charset="0"/>
                <a:ea typeface="Noto Sans CJK SC" pitchFamily="2"/>
                <a:cs typeface="Times New Roman" pitchFamily="18" charset="0"/>
              </a:rPr>
              <a:t>    Click Open with and then Google Docs.</a:t>
            </a:r>
          </a:p>
          <a:p>
            <a:pPr lvl="0" hangingPunct="0"/>
            <a:r>
              <a:rPr lang="en-US" dirty="0">
                <a:latin typeface="Times New Roman" pitchFamily="18" charset="0"/>
                <a:ea typeface="Noto Sans CJK SC" pitchFamily="2"/>
                <a:cs typeface="Times New Roman" pitchFamily="18" charset="0"/>
              </a:rPr>
              <a:t>    The image file will be converted to a Google Doc, but some formatting might not transfer:</a:t>
            </a:r>
          </a:p>
          <a:p>
            <a:pPr lvl="0" hangingPunct="0"/>
            <a:r>
              <a:rPr lang="en-US" dirty="0">
                <a:latin typeface="Times New Roman" pitchFamily="18" charset="0"/>
                <a:ea typeface="Noto Sans CJK SC" pitchFamily="2"/>
                <a:cs typeface="Times New Roman" pitchFamily="18" charset="0"/>
              </a:rPr>
              <a:t>  </a:t>
            </a:r>
            <a:r>
              <a:rPr lang="en-US" dirty="0" smtClean="0">
                <a:latin typeface="Times New Roman" pitchFamily="18" charset="0"/>
                <a:ea typeface="Noto Sans CJK SC" pitchFamily="2"/>
                <a:cs typeface="Times New Roman" pitchFamily="18" charset="0"/>
              </a:rPr>
              <a:t>  </a:t>
            </a:r>
            <a:r>
              <a:rPr lang="en-US" dirty="0">
                <a:latin typeface="Times New Roman" pitchFamily="18" charset="0"/>
                <a:ea typeface="Noto Sans CJK SC" pitchFamily="2"/>
                <a:cs typeface="Times New Roman" pitchFamily="18" charset="0"/>
              </a:rPr>
              <a:t>Bold, italics, font size, font type, and line breaks are most likely to be retained.</a:t>
            </a:r>
          </a:p>
          <a:p>
            <a:pPr lvl="0" hangingPunct="0"/>
            <a:r>
              <a:rPr lang="en-US" dirty="0">
                <a:latin typeface="Times New Roman" pitchFamily="18" charset="0"/>
                <a:ea typeface="Noto Sans CJK SC" pitchFamily="2"/>
                <a:cs typeface="Times New Roman" pitchFamily="18" charset="0"/>
              </a:rPr>
              <a:t>    </a:t>
            </a:r>
            <a:r>
              <a:rPr lang="en-US" dirty="0" smtClean="0">
                <a:latin typeface="Times New Roman" pitchFamily="18" charset="0"/>
                <a:ea typeface="Noto Sans CJK SC" pitchFamily="2"/>
                <a:cs typeface="Times New Roman" pitchFamily="18" charset="0"/>
              </a:rPr>
              <a:t>Lists</a:t>
            </a:r>
            <a:r>
              <a:rPr lang="en-US" dirty="0">
                <a:latin typeface="Times New Roman" pitchFamily="18" charset="0"/>
                <a:ea typeface="Noto Sans CJK SC" pitchFamily="2"/>
                <a:cs typeface="Times New Roman" pitchFamily="18" charset="0"/>
              </a:rPr>
              <a:t>, tables, columns, footnotes, and endnotes are likely not be detected.</a:t>
            </a:r>
          </a:p>
        </p:txBody>
      </p:sp>
    </p:spTree>
    <p:extLst>
      <p:ext uri="{BB962C8B-B14F-4D97-AF65-F5344CB8AC3E}">
        <p14:creationId xmlns:p14="http://schemas.microsoft.com/office/powerpoint/2010/main" xmlns="" val="31627140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1946275"/>
            <a:ext cx="3371850" cy="1325563"/>
          </a:xfrm>
        </p:spPr>
        <p:txBody>
          <a:bodyPr>
            <a:normAutofit/>
          </a:bodyPr>
          <a:lstStyle/>
          <a:p>
            <a:r>
              <a:rPr lang="en-IN" sz="3600" b="1" dirty="0" smtClean="0">
                <a:latin typeface="Times New Roman" pitchFamily="18" charset="0"/>
                <a:cs typeface="Times New Roman" pitchFamily="18" charset="0"/>
              </a:rPr>
              <a:t>Input image to </a:t>
            </a:r>
            <a:r>
              <a:rPr lang="en-IN" sz="3600" b="1" dirty="0">
                <a:latin typeface="Times New Roman" pitchFamily="18" charset="0"/>
                <a:cs typeface="Times New Roman" pitchFamily="18" charset="0"/>
              </a:rPr>
              <a:t>G</a:t>
            </a:r>
            <a:r>
              <a:rPr lang="en-IN" sz="3600" b="1" dirty="0" smtClean="0">
                <a:latin typeface="Times New Roman" pitchFamily="18" charset="0"/>
                <a:cs typeface="Times New Roman" pitchFamily="18" charset="0"/>
              </a:rPr>
              <a:t>oogle Docs</a:t>
            </a:r>
            <a:endParaRPr lang="en-IN" sz="3600" b="1" dirty="0">
              <a:latin typeface="Times New Roman" pitchFamily="18" charset="0"/>
              <a:cs typeface="Times New Roman" pitchFamily="18" charset="0"/>
            </a:endParaRPr>
          </a:p>
        </p:txBody>
      </p:sp>
      <p:pic>
        <p:nvPicPr>
          <p:cNvPr id="3" name="Picture 2"/>
          <p:cNvPicPr>
            <a:picLocks noChangeAspect="1"/>
          </p:cNvPicPr>
          <p:nvPr/>
        </p:nvPicPr>
        <p:blipFill>
          <a:blip r:embed="rId2">
            <a:lum/>
            <a:alphaModFix/>
          </a:blip>
          <a:srcRect/>
          <a:stretch>
            <a:fillRect/>
          </a:stretch>
        </p:blipFill>
        <p:spPr>
          <a:xfrm>
            <a:off x="5848350" y="0"/>
            <a:ext cx="5751450" cy="6825240"/>
          </a:xfrm>
          <a:prstGeom prst="rect">
            <a:avLst/>
          </a:prstGeom>
          <a:noFill/>
          <a:ln>
            <a:noFill/>
          </a:ln>
        </p:spPr>
      </p:pic>
    </p:spTree>
    <p:extLst>
      <p:ext uri="{BB962C8B-B14F-4D97-AF65-F5344CB8AC3E}">
        <p14:creationId xmlns:p14="http://schemas.microsoft.com/office/powerpoint/2010/main" xmlns="" val="30062874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4019550" cy="1025525"/>
          </a:xfrm>
        </p:spPr>
        <p:txBody>
          <a:bodyPr>
            <a:normAutofit/>
          </a:bodyPr>
          <a:lstStyle/>
          <a:p>
            <a:r>
              <a:rPr lang="en-IN" sz="3200" b="1" dirty="0" smtClean="0">
                <a:latin typeface="Times New Roman" pitchFamily="18" charset="0"/>
                <a:cs typeface="Times New Roman" pitchFamily="18" charset="0"/>
              </a:rPr>
              <a:t>Input Screenshot</a:t>
            </a:r>
            <a:endParaRPr lang="en-IN" sz="3200" b="1" dirty="0">
              <a:latin typeface="Times New Roman" pitchFamily="18" charset="0"/>
              <a:cs typeface="Times New Roman" pitchFamily="18" charset="0"/>
            </a:endParaRPr>
          </a:p>
        </p:txBody>
      </p:sp>
      <p:pic>
        <p:nvPicPr>
          <p:cNvPr id="3" name="Picture 2"/>
          <p:cNvPicPr>
            <a:picLocks noChangeAspect="1"/>
          </p:cNvPicPr>
          <p:nvPr/>
        </p:nvPicPr>
        <p:blipFill>
          <a:blip r:embed="rId2">
            <a:lum/>
            <a:alphaModFix/>
          </a:blip>
          <a:srcRect/>
          <a:stretch>
            <a:fillRect/>
          </a:stretch>
        </p:blipFill>
        <p:spPr>
          <a:xfrm>
            <a:off x="300" y="1181100"/>
            <a:ext cx="12191400" cy="5676900"/>
          </a:xfrm>
          <a:prstGeom prst="rect">
            <a:avLst/>
          </a:prstGeom>
          <a:noFill/>
          <a:ln>
            <a:noFill/>
          </a:ln>
        </p:spPr>
      </p:pic>
    </p:spTree>
    <p:extLst>
      <p:ext uri="{BB962C8B-B14F-4D97-AF65-F5344CB8AC3E}">
        <p14:creationId xmlns:p14="http://schemas.microsoft.com/office/powerpoint/2010/main" xmlns="" val="32560630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3752850" cy="968375"/>
          </a:xfrm>
        </p:spPr>
        <p:txBody>
          <a:bodyPr>
            <a:normAutofit/>
          </a:bodyPr>
          <a:lstStyle/>
          <a:p>
            <a:r>
              <a:rPr lang="en-IN" sz="3200" b="1" dirty="0" smtClean="0">
                <a:latin typeface="Times New Roman" pitchFamily="18" charset="0"/>
                <a:cs typeface="Times New Roman" pitchFamily="18" charset="0"/>
              </a:rPr>
              <a:t>Output screenshot</a:t>
            </a:r>
            <a:endParaRPr lang="en-IN" sz="3200" b="1" dirty="0">
              <a:latin typeface="Times New Roman" pitchFamily="18" charset="0"/>
              <a:cs typeface="Times New Roman" pitchFamily="18" charset="0"/>
            </a:endParaRPr>
          </a:p>
        </p:txBody>
      </p:sp>
      <p:pic>
        <p:nvPicPr>
          <p:cNvPr id="3" name="Picture 2"/>
          <p:cNvPicPr>
            <a:picLocks noChangeAspect="1"/>
          </p:cNvPicPr>
          <p:nvPr/>
        </p:nvPicPr>
        <p:blipFill>
          <a:blip r:embed="rId2">
            <a:lum/>
            <a:alphaModFix/>
          </a:blip>
          <a:srcRect/>
          <a:stretch>
            <a:fillRect/>
          </a:stretch>
        </p:blipFill>
        <p:spPr>
          <a:xfrm>
            <a:off x="300" y="1181100"/>
            <a:ext cx="12191400" cy="5676900"/>
          </a:xfrm>
          <a:prstGeom prst="rect">
            <a:avLst/>
          </a:prstGeom>
          <a:noFill/>
          <a:ln>
            <a:noFill/>
          </a:ln>
        </p:spPr>
      </p:pic>
    </p:spTree>
    <p:extLst>
      <p:ext uri="{BB962C8B-B14F-4D97-AF65-F5344CB8AC3E}">
        <p14:creationId xmlns:p14="http://schemas.microsoft.com/office/powerpoint/2010/main" xmlns="" val="13619176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
            <a:ext cx="10515600" cy="1352550"/>
          </a:xfrm>
        </p:spPr>
        <p:txBody>
          <a:bodyPr>
            <a:normAutofit/>
          </a:bodyPr>
          <a:lstStyle/>
          <a:p>
            <a:pPr lvl="0"/>
            <a:r>
              <a:rPr lang="en-US" sz="2700" b="1" dirty="0">
                <a:latin typeface="Times New Roman" pitchFamily="18" charset="0"/>
                <a:ea typeface="Noto Sans CJK SC" pitchFamily="2"/>
                <a:cs typeface="Times New Roman" pitchFamily="18" charset="0"/>
              </a:rPr>
              <a:t>Following are all the images which are processed in the </a:t>
            </a:r>
            <a:r>
              <a:rPr lang="en-US" sz="2700" b="1" dirty="0" err="1">
                <a:latin typeface="Times New Roman" pitchFamily="18" charset="0"/>
                <a:ea typeface="Noto Sans CJK SC" pitchFamily="2"/>
                <a:cs typeface="Times New Roman" pitchFamily="18" charset="0"/>
              </a:rPr>
              <a:t>google</a:t>
            </a:r>
            <a:r>
              <a:rPr lang="en-US" sz="2700" b="1" dirty="0">
                <a:latin typeface="Times New Roman" pitchFamily="18" charset="0"/>
                <a:ea typeface="Noto Sans CJK SC" pitchFamily="2"/>
                <a:cs typeface="Times New Roman" pitchFamily="18" charset="0"/>
              </a:rPr>
              <a:t> docs.</a:t>
            </a:r>
            <a:r>
              <a:rPr lang="en-US" dirty="0">
                <a:latin typeface="Liberation Sans" pitchFamily="18"/>
                <a:ea typeface="Noto Sans CJK SC" pitchFamily="2"/>
                <a:cs typeface="Lohit Devanagari" pitchFamily="2"/>
              </a:rPr>
              <a:t/>
            </a:r>
            <a:br>
              <a:rPr lang="en-US" dirty="0">
                <a:latin typeface="Liberation Sans" pitchFamily="18"/>
                <a:ea typeface="Noto Sans CJK SC" pitchFamily="2"/>
                <a:cs typeface="Lohit Devanagari" pitchFamily="2"/>
              </a:rPr>
            </a:br>
            <a:endParaRPr lang="en-IN" dirty="0"/>
          </a:p>
        </p:txBody>
      </p:sp>
      <p:pic>
        <p:nvPicPr>
          <p:cNvPr id="3" name="Picture 2"/>
          <p:cNvPicPr>
            <a:picLocks noChangeAspect="1"/>
          </p:cNvPicPr>
          <p:nvPr/>
        </p:nvPicPr>
        <p:blipFill>
          <a:blip r:embed="rId2">
            <a:lum/>
            <a:alphaModFix/>
          </a:blip>
          <a:srcRect b="37806"/>
          <a:stretch>
            <a:fillRect/>
          </a:stretch>
        </p:blipFill>
        <p:spPr>
          <a:xfrm>
            <a:off x="300" y="1638300"/>
            <a:ext cx="12191400" cy="5219700"/>
          </a:xfrm>
          <a:prstGeom prst="rect">
            <a:avLst/>
          </a:prstGeom>
          <a:noFill/>
          <a:ln>
            <a:noFill/>
          </a:ln>
        </p:spPr>
      </p:pic>
    </p:spTree>
    <p:extLst>
      <p:ext uri="{BB962C8B-B14F-4D97-AF65-F5344CB8AC3E}">
        <p14:creationId xmlns:p14="http://schemas.microsoft.com/office/powerpoint/2010/main" xmlns="" val="27036777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2479675"/>
            <a:ext cx="10515600" cy="1325563"/>
          </a:xfrm>
        </p:spPr>
        <p:txBody>
          <a:bodyPr>
            <a:noAutofit/>
          </a:bodyPr>
          <a:lstStyle/>
          <a:p>
            <a:r>
              <a:rPr lang="en-IN" sz="9600" b="1" dirty="0" smtClean="0"/>
              <a:t>     Thank You…</a:t>
            </a:r>
            <a:endParaRPr lang="en-IN" sz="9600" b="1" dirty="0"/>
          </a:p>
        </p:txBody>
      </p:sp>
    </p:spTree>
    <p:extLst>
      <p:ext uri="{BB962C8B-B14F-4D97-AF65-F5344CB8AC3E}">
        <p14:creationId xmlns:p14="http://schemas.microsoft.com/office/powerpoint/2010/main" xmlns="" val="22235909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p:cNvPicPr>
            <a:picLocks noChangeAspect="1" noChangeArrowheads="1"/>
          </p:cNvPicPr>
          <p:nvPr/>
        </p:nvPicPr>
        <p:blipFill>
          <a:blip r:embed="rId2"/>
          <a:srcRect/>
          <a:stretch>
            <a:fillRect/>
          </a:stretch>
        </p:blipFill>
        <p:spPr bwMode="auto">
          <a:xfrm>
            <a:off x="2114550" y="823180"/>
            <a:ext cx="7619779" cy="4987070"/>
          </a:xfrm>
          <a:prstGeom prst="rect">
            <a:avLst/>
          </a:prstGeom>
          <a:noFill/>
          <a:ln w="9525">
            <a:noFill/>
            <a:miter lim="800000"/>
            <a:headEnd/>
            <a:tailEnd/>
          </a:ln>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CE07333D-6B8F-48E1-BEF1-7B61F3DA9C57}"/>
              </a:ext>
            </a:extLst>
          </p:cNvPr>
          <p:cNvSpPr>
            <a:spLocks noGrp="1"/>
          </p:cNvSpPr>
          <p:nvPr>
            <p:ph idx="1"/>
          </p:nvPr>
        </p:nvSpPr>
        <p:spPr>
          <a:xfrm>
            <a:off x="1010478" y="365125"/>
            <a:ext cx="10515600" cy="5811838"/>
          </a:xfrm>
        </p:spPr>
        <p:txBody>
          <a:bodyPr>
            <a:noAutofit/>
          </a:bodyPr>
          <a:lstStyle/>
          <a:p>
            <a:r>
              <a:rPr lang="en-IN" sz="2400" b="1" dirty="0"/>
              <a:t>An optical character recognition (OCR) engine</a:t>
            </a:r>
          </a:p>
          <a:p>
            <a:r>
              <a:rPr lang="en-IN" sz="2400" dirty="0"/>
              <a:t>Tesseract is an OCR engine with support for </a:t>
            </a:r>
            <a:r>
              <a:rPr lang="en-IN" sz="2400" dirty="0" err="1"/>
              <a:t>unicode</a:t>
            </a:r>
            <a:r>
              <a:rPr lang="en-IN" sz="2400" dirty="0"/>
              <a:t> and the ability to recognize </a:t>
            </a:r>
            <a:r>
              <a:rPr lang="en-IN" sz="2400" b="1" dirty="0"/>
              <a:t>more than 100 languages</a:t>
            </a:r>
            <a:r>
              <a:rPr lang="en-IN" sz="2400" dirty="0"/>
              <a:t> out of the box. It can be trained to recognize other languages.</a:t>
            </a:r>
          </a:p>
          <a:p>
            <a:r>
              <a:rPr lang="en-IN" sz="2400" dirty="0"/>
              <a:t> </a:t>
            </a:r>
            <a:r>
              <a:rPr lang="en-IN" sz="2400" b="1" dirty="0"/>
              <a:t>Tesseract</a:t>
            </a:r>
            <a:r>
              <a:rPr lang="en-IN" sz="2400" dirty="0"/>
              <a:t> is an optical character recognition engine for various operating systems. It is free software, released under the Apache License, Version 2.0,and development has been sponsored by Google since 2006.</a:t>
            </a:r>
          </a:p>
          <a:p>
            <a:r>
              <a:rPr lang="en-IN" sz="2400" dirty="0"/>
              <a:t>In 2006, Tesseract was considered one of the most accurate open-source OCR engines then available.</a:t>
            </a:r>
          </a:p>
          <a:p>
            <a:r>
              <a:rPr lang="en-IN" sz="2400" dirty="0"/>
              <a:t>Tesseract up to and including version 2 could only accept TIFF images of simple one-column text as inputs. These early versions did not include layout analysis, and so inputting multi-columned text, images, or equations produced garbled output. Since version 3.00 Tesseract has supported output text formatting, </a:t>
            </a:r>
            <a:r>
              <a:rPr lang="en-IN" sz="2400" dirty="0" err="1"/>
              <a:t>hOCR</a:t>
            </a:r>
            <a:r>
              <a:rPr lang="en-IN" sz="2400" dirty="0"/>
              <a:t> positional information and page-layout analysis. Support for a number of new image formats was added using the </a:t>
            </a:r>
            <a:r>
              <a:rPr lang="en-IN" sz="2400" dirty="0" err="1"/>
              <a:t>Leptonica</a:t>
            </a:r>
            <a:r>
              <a:rPr lang="en-IN" sz="2400" dirty="0"/>
              <a:t> library. Tesseract can detect whether text is monospaced or proportionally spaced.</a:t>
            </a:r>
          </a:p>
          <a:p>
            <a:endParaRPr lang="en-IN" sz="2400" dirty="0"/>
          </a:p>
        </p:txBody>
      </p:sp>
    </p:spTree>
    <p:extLst>
      <p:ext uri="{BB962C8B-B14F-4D97-AF65-F5344CB8AC3E}">
        <p14:creationId xmlns:p14="http://schemas.microsoft.com/office/powerpoint/2010/main" xmlns="" val="27731144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DA0721CF-3654-40D1-90E3-2910E8DEB060}"/>
              </a:ext>
            </a:extLst>
          </p:cNvPr>
          <p:cNvSpPr>
            <a:spLocks noGrp="1"/>
          </p:cNvSpPr>
          <p:nvPr>
            <p:ph idx="1"/>
          </p:nvPr>
        </p:nvSpPr>
        <p:spPr>
          <a:xfrm>
            <a:off x="997226" y="365125"/>
            <a:ext cx="10515600" cy="5811838"/>
          </a:xfrm>
        </p:spPr>
        <p:txBody>
          <a:bodyPr>
            <a:normAutofit/>
          </a:bodyPr>
          <a:lstStyle/>
          <a:p>
            <a:r>
              <a:rPr lang="en-IN" b="1" dirty="0"/>
              <a:t>2. For best results, the image or PDF files need to meet certain requirements:</a:t>
            </a:r>
          </a:p>
          <a:p>
            <a:r>
              <a:rPr lang="en-IN" dirty="0"/>
              <a:t>Resolution: High-resolution files work best. Google recommends each line  of text in the documents to be of at least 10 pixels height.</a:t>
            </a:r>
          </a:p>
          <a:p>
            <a:r>
              <a:rPr lang="en-IN" dirty="0"/>
              <a:t>Orientation: </a:t>
            </a:r>
            <a:r>
              <a:rPr lang="en-IN" b="1" dirty="0"/>
              <a:t>Only documents with horizontal left-to-right text are recognized.</a:t>
            </a:r>
            <a:r>
              <a:rPr lang="en-IN" dirty="0"/>
              <a:t> If  you’ve scanned or captured a document in a different orientation, you can use a program like “Windows Photo Viewer” (part of Windows!) to retouch and edit images to rotate them before uploading to Google Drive.</a:t>
            </a:r>
          </a:p>
          <a:p>
            <a:r>
              <a:rPr lang="en-IN" dirty="0"/>
              <a:t>File size limitations: The maximum size for images (.jpg, .gif, .</a:t>
            </a:r>
            <a:r>
              <a:rPr lang="en-IN" dirty="0" err="1"/>
              <a:t>png</a:t>
            </a:r>
            <a:r>
              <a:rPr lang="en-IN" dirty="0"/>
              <a:t>) and PDF files (.pdf) is 2 MB. For PDF files, Google looks only  at the first 10 pages when searching for text to extract.</a:t>
            </a:r>
          </a:p>
        </p:txBody>
      </p:sp>
    </p:spTree>
    <p:extLst>
      <p:ext uri="{BB962C8B-B14F-4D97-AF65-F5344CB8AC3E}">
        <p14:creationId xmlns:p14="http://schemas.microsoft.com/office/powerpoint/2010/main" xmlns="" val="17237910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FC50C850-859A-4C15-BA6D-50A2BBB69AB9}"/>
              </a:ext>
            </a:extLst>
          </p:cNvPr>
          <p:cNvSpPr>
            <a:spLocks noGrp="1"/>
          </p:cNvSpPr>
          <p:nvPr>
            <p:ph idx="1"/>
          </p:nvPr>
        </p:nvSpPr>
        <p:spPr>
          <a:xfrm>
            <a:off x="1023731" y="523081"/>
            <a:ext cx="10515600" cy="5811838"/>
          </a:xfrm>
        </p:spPr>
        <p:txBody>
          <a:bodyPr>
            <a:noAutofit/>
          </a:bodyPr>
          <a:lstStyle/>
          <a:p>
            <a:r>
              <a:rPr lang="en-IN" sz="2400" b="1" dirty="0"/>
              <a:t>An optical character recognition (OCR) engine</a:t>
            </a:r>
          </a:p>
          <a:p>
            <a:r>
              <a:rPr lang="en-IN" sz="2400" dirty="0"/>
              <a:t>Tesseract is an OCR engine with support for </a:t>
            </a:r>
            <a:r>
              <a:rPr lang="en-IN" sz="2400" dirty="0" err="1"/>
              <a:t>unicode</a:t>
            </a:r>
            <a:r>
              <a:rPr lang="en-IN" sz="2400" dirty="0"/>
              <a:t> and the ability to recognize </a:t>
            </a:r>
            <a:r>
              <a:rPr lang="en-IN" sz="2400" b="1" dirty="0"/>
              <a:t>more than 100 languages</a:t>
            </a:r>
            <a:r>
              <a:rPr lang="en-IN" sz="2400" dirty="0"/>
              <a:t> out of the box. It can be trained to recognize other languages.</a:t>
            </a:r>
          </a:p>
          <a:p>
            <a:r>
              <a:rPr lang="en-IN" sz="2400" dirty="0"/>
              <a:t> </a:t>
            </a:r>
          </a:p>
          <a:p>
            <a:r>
              <a:rPr lang="en-IN" sz="2400" b="1" dirty="0"/>
              <a:t>Tesseract</a:t>
            </a:r>
            <a:r>
              <a:rPr lang="en-IN" sz="2400" dirty="0"/>
              <a:t> is an optical character recognition engine for various operating systems . It is free software, released under the Apache License, Version 2.0,and development has been sponsored by Google since 2006.</a:t>
            </a:r>
          </a:p>
          <a:p>
            <a:r>
              <a:rPr lang="en-IN" sz="2400" dirty="0"/>
              <a:t>In 2006, Tesseract was considered one of the most accurate open-source OCR engines then available.</a:t>
            </a:r>
          </a:p>
          <a:p>
            <a:r>
              <a:rPr lang="en-IN" sz="2400" dirty="0"/>
              <a:t>Tesseract up to and including version 2 could only accept TIFF images of simple one-column text as inputs. These early versions did not include layout analysis, and so inputting multi-columned text, images, or equations produced garbled output. Since version 3.00 Tesseract has supported output text formatting, </a:t>
            </a:r>
            <a:r>
              <a:rPr lang="en-IN" sz="2400" dirty="0" err="1"/>
              <a:t>hOCR</a:t>
            </a:r>
            <a:r>
              <a:rPr lang="en-IN" sz="2400" dirty="0"/>
              <a:t> positional information and page-layout analysis. Support for a number of new image formats was added using the </a:t>
            </a:r>
            <a:r>
              <a:rPr lang="en-IN" sz="2400" dirty="0" err="1"/>
              <a:t>Leptonica</a:t>
            </a:r>
            <a:r>
              <a:rPr lang="en-IN" sz="2400" dirty="0"/>
              <a:t> library. Tesseract can detect whether text is monospaced or proportionally spaced.</a:t>
            </a:r>
          </a:p>
          <a:p>
            <a:endParaRPr lang="en-IN" sz="2400" dirty="0"/>
          </a:p>
        </p:txBody>
      </p:sp>
    </p:spTree>
    <p:extLst>
      <p:ext uri="{BB962C8B-B14F-4D97-AF65-F5344CB8AC3E}">
        <p14:creationId xmlns:p14="http://schemas.microsoft.com/office/powerpoint/2010/main" xmlns="" val="26400256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9B502B67-FB68-4B03-8D96-DB54B3EE31EE}"/>
              </a:ext>
            </a:extLst>
          </p:cNvPr>
          <p:cNvSpPr>
            <a:spLocks noGrp="1"/>
          </p:cNvSpPr>
          <p:nvPr>
            <p:ph idx="1"/>
          </p:nvPr>
        </p:nvSpPr>
        <p:spPr>
          <a:xfrm>
            <a:off x="838200" y="365126"/>
            <a:ext cx="10515600" cy="5811838"/>
          </a:xfrm>
        </p:spPr>
        <p:txBody>
          <a:bodyPr>
            <a:noAutofit/>
          </a:bodyPr>
          <a:lstStyle/>
          <a:p>
            <a:r>
              <a:rPr lang="en-IN" sz="2000" dirty="0"/>
              <a:t>The initial versions of Tesseract could only recognize English-language text. Tesseract v2 added six additional Western languages (French, Italian, German, Spanish, Brazilian Portuguese, Dutch). Version 3 extended language support significantly to include ideographic (Chinese &amp; Japanese) and right-to-left (e.g. Arabic, Hebrew) languages, as well as many more scripts. New languages included Arabic, Bulgarian, Catalan, Chinese (Simplified and Traditional), Croatian, Czech, Danish, German (Fraktur script), Greek, Finnish, Hebrew, Hindi, Hungarian, Indonesian, Japanese, Korean, Latvian, Lithuanian, Norwegian, Polish, Portuguese, Romanian, Russian, Serbian, Slovak (standard and Fraktur script), Slovenian, Swedish, Tagalog, Tamil, Thai, Turkish, Ukrainian and Vietnamese. V3.04, released in July 2015, added an additional 39 language/script combinations, bringing the total count of support languages to over 100. New language codes included: </a:t>
            </a:r>
            <a:r>
              <a:rPr lang="en-IN" sz="2000" dirty="0" err="1"/>
              <a:t>amh</a:t>
            </a:r>
            <a:r>
              <a:rPr lang="en-IN" sz="2000" dirty="0"/>
              <a:t> (Amharic), </a:t>
            </a:r>
            <a:r>
              <a:rPr lang="en-IN" sz="2000" dirty="0" err="1"/>
              <a:t>asm</a:t>
            </a:r>
            <a:r>
              <a:rPr lang="en-IN" sz="2000" dirty="0"/>
              <a:t> (Assamese), </a:t>
            </a:r>
            <a:r>
              <a:rPr lang="en-IN" sz="2000" dirty="0" err="1"/>
              <a:t>aze_cyrl</a:t>
            </a:r>
            <a:r>
              <a:rPr lang="en-IN" sz="2000" dirty="0"/>
              <a:t> (</a:t>
            </a:r>
            <a:r>
              <a:rPr lang="en-IN" sz="2000" dirty="0" err="1"/>
              <a:t>Azerbaijana</a:t>
            </a:r>
            <a:r>
              <a:rPr lang="en-IN" sz="2000" dirty="0"/>
              <a:t> in Cyrillic script), bod (Tibetan), </a:t>
            </a:r>
            <a:r>
              <a:rPr lang="en-IN" sz="2000" dirty="0" err="1"/>
              <a:t>bos</a:t>
            </a:r>
            <a:r>
              <a:rPr lang="en-IN" sz="2000" dirty="0"/>
              <a:t> (Bosnian), </a:t>
            </a:r>
            <a:r>
              <a:rPr lang="en-IN" sz="2000" dirty="0" err="1"/>
              <a:t>ceb</a:t>
            </a:r>
            <a:r>
              <a:rPr lang="en-IN" sz="2000" dirty="0"/>
              <a:t> (Cebuano), </a:t>
            </a:r>
            <a:r>
              <a:rPr lang="en-IN" sz="2000" dirty="0" err="1"/>
              <a:t>cym</a:t>
            </a:r>
            <a:r>
              <a:rPr lang="en-IN" sz="2000" dirty="0"/>
              <a:t> (Welsh), </a:t>
            </a:r>
            <a:r>
              <a:rPr lang="en-IN" sz="2000" dirty="0" err="1"/>
              <a:t>dzo</a:t>
            </a:r>
            <a:r>
              <a:rPr lang="en-IN" sz="2000" dirty="0"/>
              <a:t> (Dzongkha), </a:t>
            </a:r>
            <a:r>
              <a:rPr lang="en-IN" sz="2000" dirty="0" err="1"/>
              <a:t>fas</a:t>
            </a:r>
            <a:r>
              <a:rPr lang="en-IN" sz="2000" dirty="0"/>
              <a:t> (Persian), </a:t>
            </a:r>
            <a:r>
              <a:rPr lang="en-IN" sz="2000" dirty="0" err="1"/>
              <a:t>gle</a:t>
            </a:r>
            <a:r>
              <a:rPr lang="en-IN" sz="2000" dirty="0"/>
              <a:t> (Irish), </a:t>
            </a:r>
            <a:r>
              <a:rPr lang="en-IN" sz="2000" dirty="0" err="1"/>
              <a:t>guj</a:t>
            </a:r>
            <a:r>
              <a:rPr lang="en-IN" sz="2000" dirty="0"/>
              <a:t> (Gujarati), hat (Haitian and Haitian Creole), </a:t>
            </a:r>
            <a:r>
              <a:rPr lang="en-IN" sz="2000" dirty="0" err="1"/>
              <a:t>iku</a:t>
            </a:r>
            <a:r>
              <a:rPr lang="en-IN" sz="2000" dirty="0"/>
              <a:t> (Inuktitut), </a:t>
            </a:r>
            <a:r>
              <a:rPr lang="en-IN" sz="2000" dirty="0" err="1"/>
              <a:t>jav</a:t>
            </a:r>
            <a:r>
              <a:rPr lang="en-IN" sz="2000" dirty="0"/>
              <a:t> (Javanese), </a:t>
            </a:r>
            <a:r>
              <a:rPr lang="en-IN" sz="2000" dirty="0" err="1"/>
              <a:t>kat</a:t>
            </a:r>
            <a:r>
              <a:rPr lang="en-IN" sz="2000" dirty="0"/>
              <a:t> (Georgian), </a:t>
            </a:r>
            <a:r>
              <a:rPr lang="en-IN" sz="2000" dirty="0" err="1"/>
              <a:t>kat_old</a:t>
            </a:r>
            <a:r>
              <a:rPr lang="en-IN" sz="2000" dirty="0"/>
              <a:t> (Old Georgian), </a:t>
            </a:r>
            <a:r>
              <a:rPr lang="en-IN" sz="2000" dirty="0" err="1"/>
              <a:t>kaz</a:t>
            </a:r>
            <a:r>
              <a:rPr lang="en-IN" sz="2000" dirty="0"/>
              <a:t> (Kazakh), </a:t>
            </a:r>
            <a:r>
              <a:rPr lang="en-IN" sz="2000" dirty="0" err="1"/>
              <a:t>khm</a:t>
            </a:r>
            <a:r>
              <a:rPr lang="en-IN" sz="2000" dirty="0"/>
              <a:t> (Central Khmer), </a:t>
            </a:r>
            <a:r>
              <a:rPr lang="en-IN" sz="2000" dirty="0" err="1"/>
              <a:t>kir</a:t>
            </a:r>
            <a:r>
              <a:rPr lang="en-IN" sz="2000" dirty="0"/>
              <a:t> (Kyrgyz), </a:t>
            </a:r>
            <a:r>
              <a:rPr lang="en-IN" sz="2000" dirty="0" err="1"/>
              <a:t>kur</a:t>
            </a:r>
            <a:r>
              <a:rPr lang="en-IN" sz="2000" dirty="0"/>
              <a:t> (Kurdish), lao (Lao), </a:t>
            </a:r>
            <a:r>
              <a:rPr lang="en-IN" sz="2000" dirty="0" err="1"/>
              <a:t>lat</a:t>
            </a:r>
            <a:r>
              <a:rPr lang="en-IN" sz="2000" dirty="0"/>
              <a:t> (Latin), mar (Marathi), </a:t>
            </a:r>
            <a:r>
              <a:rPr lang="en-IN" sz="2000" dirty="0" err="1"/>
              <a:t>mya</a:t>
            </a:r>
            <a:r>
              <a:rPr lang="en-IN" sz="2000" dirty="0"/>
              <a:t> (Burmese), nep (Nepali), </a:t>
            </a:r>
            <a:r>
              <a:rPr lang="en-IN" sz="2000" dirty="0" err="1"/>
              <a:t>ori</a:t>
            </a:r>
            <a:r>
              <a:rPr lang="en-IN" sz="2000" dirty="0"/>
              <a:t> (Oriya), pan (Punjabi), pus (Pashto), san (Sanskrit), sin (Sinhala), </a:t>
            </a:r>
            <a:r>
              <a:rPr lang="en-IN" sz="2000" dirty="0" err="1"/>
              <a:t>srp_latn</a:t>
            </a:r>
            <a:r>
              <a:rPr lang="en-IN" sz="2000" dirty="0"/>
              <a:t> (Serbian in Latin script), </a:t>
            </a:r>
            <a:r>
              <a:rPr lang="en-IN" sz="2000" dirty="0" err="1"/>
              <a:t>syr</a:t>
            </a:r>
            <a:r>
              <a:rPr lang="en-IN" sz="2000" dirty="0"/>
              <a:t> (Syriac), </a:t>
            </a:r>
            <a:r>
              <a:rPr lang="en-IN" sz="2000"/>
              <a:t>tgk </a:t>
            </a:r>
            <a:r>
              <a:rPr lang="en-IN" sz="2000" dirty="0"/>
              <a:t>(Tajik), </a:t>
            </a:r>
            <a:r>
              <a:rPr lang="en-IN" sz="2000" dirty="0" err="1"/>
              <a:t>tir</a:t>
            </a:r>
            <a:r>
              <a:rPr lang="en-IN" sz="2000" dirty="0"/>
              <a:t> (Tigrinya), </a:t>
            </a:r>
            <a:r>
              <a:rPr lang="en-IN" sz="2000" dirty="0" err="1"/>
              <a:t>uig</a:t>
            </a:r>
            <a:r>
              <a:rPr lang="en-IN" sz="2000" dirty="0"/>
              <a:t> (Uyghur), </a:t>
            </a:r>
            <a:r>
              <a:rPr lang="en-IN" sz="2000" dirty="0" err="1"/>
              <a:t>urd</a:t>
            </a:r>
            <a:r>
              <a:rPr lang="en-IN" sz="2000" dirty="0"/>
              <a:t> (Urdu), </a:t>
            </a:r>
            <a:r>
              <a:rPr lang="en-IN" sz="2000" dirty="0" err="1"/>
              <a:t>uzb</a:t>
            </a:r>
            <a:r>
              <a:rPr lang="en-IN" sz="2000" dirty="0"/>
              <a:t> (Uzbek), </a:t>
            </a:r>
            <a:r>
              <a:rPr lang="en-IN" sz="2000" dirty="0" err="1"/>
              <a:t>uzb_cyrl</a:t>
            </a:r>
            <a:r>
              <a:rPr lang="en-IN" sz="2000" dirty="0"/>
              <a:t> (Uzbek in Cyrillic script), yid (Yiddish).</a:t>
            </a:r>
          </a:p>
          <a:p>
            <a:r>
              <a:rPr lang="en-IN" sz="2000" dirty="0"/>
              <a:t>Tesseract can be trained to work in other languages too.</a:t>
            </a:r>
          </a:p>
          <a:p>
            <a:r>
              <a:rPr lang="en-IN" sz="2000" b="1" dirty="0"/>
              <a:t>User interfaces</a:t>
            </a:r>
          </a:p>
          <a:p>
            <a:r>
              <a:rPr lang="en-IN" sz="2000" dirty="0"/>
              <a:t>Tesseract is executed from the command-line interface . While Tesseract is not supplied with a GUI, there are many separate projects which provide a GUI for it. One common example is OCR Feeder.</a:t>
            </a:r>
          </a:p>
          <a:p>
            <a:endParaRPr lang="en-IN" sz="2000" dirty="0"/>
          </a:p>
        </p:txBody>
      </p:sp>
    </p:spTree>
    <p:extLst>
      <p:ext uri="{BB962C8B-B14F-4D97-AF65-F5344CB8AC3E}">
        <p14:creationId xmlns:p14="http://schemas.microsoft.com/office/powerpoint/2010/main" xmlns="" val="3491428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Goggle docs</a:t>
            </a:r>
            <a:br>
              <a:rPr lang="en-US" dirty="0" smtClean="0"/>
            </a:br>
            <a:endParaRPr lang="en-US" dirty="0"/>
          </a:p>
        </p:txBody>
      </p:sp>
      <p:sp>
        <p:nvSpPr>
          <p:cNvPr id="3" name="Content Placeholder 2"/>
          <p:cNvSpPr>
            <a:spLocks noGrp="1"/>
          </p:cNvSpPr>
          <p:nvPr>
            <p:ph idx="1"/>
          </p:nvPr>
        </p:nvSpPr>
        <p:spPr>
          <a:xfrm>
            <a:off x="819150" y="1200150"/>
            <a:ext cx="10534650" cy="4976813"/>
          </a:xfrm>
        </p:spPr>
        <p:txBody>
          <a:bodyPr>
            <a:normAutofit lnSpcReduction="10000"/>
          </a:bodyPr>
          <a:lstStyle/>
          <a:p>
            <a:pPr>
              <a:buNone/>
            </a:pPr>
            <a:r>
              <a:rPr lang="en-US" dirty="0" smtClean="0"/>
              <a:t> </a:t>
            </a:r>
            <a:r>
              <a:rPr lang="en-US" dirty="0" smtClean="0"/>
              <a:t>Advantages:</a:t>
            </a:r>
          </a:p>
          <a:p>
            <a:r>
              <a:rPr lang="en-US" dirty="0" smtClean="0"/>
              <a:t>Collaboration - Work with others concurrently. Changes made go live instantly. No more wondering who has the latest version of the file.</a:t>
            </a:r>
          </a:p>
          <a:p>
            <a:r>
              <a:rPr lang="en-US" dirty="0" smtClean="0"/>
              <a:t>Control - The document owner retains control of the file.</a:t>
            </a:r>
          </a:p>
          <a:p>
            <a:r>
              <a:rPr lang="en-US" dirty="0" smtClean="0"/>
              <a:t>Secure - Since files are stored in the cloud, access via PC, </a:t>
            </a:r>
            <a:r>
              <a:rPr lang="en-US" dirty="0" err="1" smtClean="0"/>
              <a:t>Chromebook</a:t>
            </a:r>
            <a:r>
              <a:rPr lang="en-US" dirty="0" smtClean="0"/>
              <a:t> or Android. In the event of device loss, access using another device.</a:t>
            </a:r>
          </a:p>
          <a:p>
            <a:r>
              <a:rPr lang="en-US" dirty="0" smtClean="0"/>
              <a:t>Restore - Restore to an earlier version if desired. Great for recovering from mistakes.</a:t>
            </a:r>
          </a:p>
          <a:p>
            <a:r>
              <a:rPr lang="en-US" dirty="0" smtClean="0"/>
              <a:t>Table of Contents - Probably one of the easiest to use. Great for navigating within large files</a:t>
            </a:r>
            <a:r>
              <a:rPr lang="en-US" dirty="0" smtClean="0"/>
              <a:t>.</a:t>
            </a:r>
          </a:p>
          <a:p>
            <a:r>
              <a:rPr lang="en-US" dirty="0" smtClean="0"/>
              <a:t>Unlimited storage</a:t>
            </a:r>
          </a:p>
          <a:p>
            <a:endParaRPr lang="en-US" dirty="0" smtClean="0"/>
          </a:p>
          <a:p>
            <a:pPr fontAlgn="base">
              <a:buNone/>
            </a:pP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Disadvantages of </a:t>
            </a:r>
            <a:r>
              <a:rPr lang="en-US" dirty="0" err="1" smtClean="0"/>
              <a:t>google</a:t>
            </a:r>
            <a:r>
              <a:rPr lang="en-US" dirty="0" smtClean="0"/>
              <a:t> docs</a:t>
            </a:r>
            <a:endParaRPr lang="en-US" dirty="0"/>
          </a:p>
        </p:txBody>
      </p:sp>
      <p:sp>
        <p:nvSpPr>
          <p:cNvPr id="3" name="Content Placeholder 2"/>
          <p:cNvSpPr>
            <a:spLocks noGrp="1"/>
          </p:cNvSpPr>
          <p:nvPr>
            <p:ph idx="1"/>
          </p:nvPr>
        </p:nvSpPr>
        <p:spPr/>
        <p:txBody>
          <a:bodyPr/>
          <a:lstStyle/>
          <a:p>
            <a:r>
              <a:rPr lang="en-US" dirty="0" smtClean="0"/>
              <a:t>It is cloud computing &amp; there is no physical location of the documents shared</a:t>
            </a:r>
            <a:r>
              <a:rPr lang="en-US" dirty="0" smtClean="0"/>
              <a:t>.</a:t>
            </a:r>
          </a:p>
          <a:p>
            <a:r>
              <a:rPr lang="en-US" dirty="0" smtClean="0"/>
              <a:t>Internet connection - Required for access to the full features of Google Docs.</a:t>
            </a:r>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8110</TotalTime>
  <Words>1010</Words>
  <Application>Microsoft Office PowerPoint</Application>
  <PresentationFormat>Custom</PresentationFormat>
  <Paragraphs>84</Paragraphs>
  <Slides>25</Slides>
  <Notes>1</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25</vt:i4>
      </vt:variant>
    </vt:vector>
  </HeadingPairs>
  <TitlesOfParts>
    <vt:vector size="27" baseType="lpstr">
      <vt:lpstr>Office Theme</vt:lpstr>
      <vt:lpstr>Bitmap Image</vt:lpstr>
      <vt:lpstr>ST. Vincent Pallotti College of Engineering and Technology</vt:lpstr>
      <vt:lpstr>What is spellchecker?</vt:lpstr>
      <vt:lpstr>Slide 3</vt:lpstr>
      <vt:lpstr>Slide 4</vt:lpstr>
      <vt:lpstr>Slide 5</vt:lpstr>
      <vt:lpstr>Slide 6</vt:lpstr>
      <vt:lpstr>Slide 7</vt:lpstr>
      <vt:lpstr>Goggle docs </vt:lpstr>
      <vt:lpstr>Disadvantages of google docs</vt:lpstr>
      <vt:lpstr>Slide 10</vt:lpstr>
      <vt:lpstr>Slide 11</vt:lpstr>
      <vt:lpstr>Slide 12</vt:lpstr>
      <vt:lpstr>Slide 13</vt:lpstr>
      <vt:lpstr>Slide 14</vt:lpstr>
      <vt:lpstr>Slide 15</vt:lpstr>
      <vt:lpstr>Slide 16</vt:lpstr>
      <vt:lpstr>Slide 17</vt:lpstr>
      <vt:lpstr>Slide 18</vt:lpstr>
      <vt:lpstr>Slide 19</vt:lpstr>
      <vt:lpstr>Slide 20</vt:lpstr>
      <vt:lpstr>Input image to Google Docs</vt:lpstr>
      <vt:lpstr>Input Screenshot</vt:lpstr>
      <vt:lpstr>Output screenshot</vt:lpstr>
      <vt:lpstr>Following are all the images which are processed in the google docs. </vt:lpstr>
      <vt:lpstr>     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 Vincent Pallotti College of Engineering and Technology</dc:title>
  <dc:creator>kasturi nisal</dc:creator>
  <cp:lastModifiedBy>MAYUR</cp:lastModifiedBy>
  <cp:revision>23</cp:revision>
  <dcterms:created xsi:type="dcterms:W3CDTF">2019-02-26T06:00:30Z</dcterms:created>
  <dcterms:modified xsi:type="dcterms:W3CDTF">2020-04-07T22:57:14Z</dcterms:modified>
</cp:coreProperties>
</file>

<file path=docProps/thumbnail.jpeg>
</file>